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7" r:id="rId3"/>
    <p:sldId id="261" r:id="rId4"/>
    <p:sldId id="262" r:id="rId5"/>
    <p:sldId id="278" r:id="rId6"/>
    <p:sldId id="263" r:id="rId7"/>
    <p:sldId id="264" r:id="rId8"/>
    <p:sldId id="279" r:id="rId9"/>
    <p:sldId id="272" r:id="rId10"/>
    <p:sldId id="268" r:id="rId11"/>
    <p:sldId id="266" r:id="rId12"/>
    <p:sldId id="269" r:id="rId13"/>
    <p:sldId id="267" r:id="rId14"/>
    <p:sldId id="270" r:id="rId15"/>
    <p:sldId id="280" r:id="rId16"/>
    <p:sldId id="275" r:id="rId17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9900"/>
    <a:srgbClr val="A50021"/>
    <a:srgbClr val="000066"/>
    <a:srgbClr val="2E507A"/>
    <a:srgbClr val="66CCFF"/>
    <a:srgbClr val="66FFFF"/>
    <a:srgbClr val="CCFFFF"/>
    <a:srgbClr val="EB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320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54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4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66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54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9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7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28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722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6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5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28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4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2481" y="332656"/>
            <a:ext cx="9239377" cy="6223515"/>
            <a:chOff x="272481" y="332656"/>
            <a:chExt cx="9239377" cy="622351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451006" y="332656"/>
              <a:ext cx="70039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latin typeface="Liberation Serif"/>
                  <a:ea typeface="Calibri"/>
                  <a:cs typeface="Times New Roman"/>
                </a:rPr>
                <a:t>Муниципальное автономное дошкольное образовательное учреждение </a:t>
              </a:r>
              <a:endParaRPr lang="ru-RU" sz="1600" dirty="0" smtClean="0">
                <a:latin typeface="Liberation Serif"/>
                <a:ea typeface="Calibri"/>
                <a:cs typeface="Times New Roman"/>
              </a:endParaRPr>
            </a:p>
            <a:p>
              <a:pPr algn="ctr"/>
              <a:r>
                <a:rPr lang="ru-RU" sz="1600" dirty="0" smtClean="0">
                  <a:latin typeface="Liberation Serif"/>
                  <a:ea typeface="Calibri"/>
                  <a:cs typeface="Times New Roman"/>
                </a:rPr>
                <a:t>Детский </a:t>
              </a:r>
              <a:r>
                <a:rPr lang="ru-RU" sz="1600" dirty="0">
                  <a:latin typeface="Liberation Serif"/>
                  <a:ea typeface="Calibri"/>
                  <a:cs typeface="Times New Roman"/>
                </a:rPr>
                <a:t>сад  №2 «Колокольчик» Туринского городского округа</a:t>
              </a:r>
              <a:endParaRPr lang="ru-RU" sz="1200" dirty="0">
                <a:ea typeface="Calibri"/>
                <a:cs typeface="Times New Roman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68524" y="1988840"/>
              <a:ext cx="8568952" cy="1649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3200" b="1" dirty="0" smtClean="0">
                  <a:latin typeface="Liberation Serif"/>
                  <a:ea typeface="Times New Roman"/>
                  <a:cs typeface="Times New Roman"/>
                </a:rPr>
                <a:t>Отчет 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latin typeface="Liberation Serif" pitchFamily="18" charset="0"/>
                  <a:ea typeface="Times New Roman"/>
                  <a:cs typeface="Times New Roman"/>
                </a:rPr>
                <a:t>о выполнении экологического кейс </a:t>
              </a:r>
              <a:r>
                <a:rPr lang="ru-RU" sz="2800" b="1" dirty="0">
                  <a:latin typeface="Liberation Serif" pitchFamily="18" charset="0"/>
                  <a:ea typeface="Times New Roman"/>
                  <a:cs typeface="Times New Roman"/>
                </a:rPr>
                <a:t>- задания </a:t>
              </a:r>
              <a:endParaRPr lang="ru-RU" sz="2800" dirty="0">
                <a:latin typeface="Liberation Serif" pitchFamily="18" charset="0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>
                  <a:latin typeface="Liberation Serif" pitchFamily="18" charset="0"/>
                  <a:ea typeface="Times New Roman"/>
                  <a:cs typeface="Times New Roman"/>
                </a:rPr>
                <a:t>по </a:t>
              </a:r>
              <a:r>
                <a:rPr lang="ru-RU" sz="2800" b="1" dirty="0" smtClean="0">
                  <a:latin typeface="Liberation Serif" pitchFamily="18" charset="0"/>
                  <a:ea typeface="Times New Roman"/>
                  <a:cs typeface="Times New Roman"/>
                </a:rPr>
                <a:t>теме «Я </a:t>
              </a:r>
              <a:r>
                <a:rPr lang="ru-RU" sz="2800" b="1" dirty="0">
                  <a:latin typeface="Liberation Serif" pitchFamily="18" charset="0"/>
                  <a:ea typeface="Times New Roman"/>
                  <a:cs typeface="Times New Roman"/>
                </a:rPr>
                <a:t>вдыхаю кислород –  актуален в жизни он!»</a:t>
              </a:r>
              <a:endParaRPr lang="ru-RU" sz="2800" dirty="0">
                <a:effectLst/>
                <a:latin typeface="Liberation Serif" pitchFamily="18" charset="0"/>
                <a:ea typeface="Calibri"/>
                <a:cs typeface="Times New Roman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457056" y="4509120"/>
              <a:ext cx="355619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dirty="0">
                  <a:latin typeface="Liberation Serif"/>
                  <a:ea typeface="Calibri"/>
                  <a:cs typeface="Times New Roman"/>
                </a:rPr>
                <a:t>Составитель: </a:t>
              </a:r>
              <a:r>
                <a:rPr lang="ru-RU" dirty="0" err="1" smtClean="0">
                  <a:latin typeface="Liberation Serif"/>
                  <a:ea typeface="Calibri"/>
                  <a:cs typeface="Times New Roman"/>
                </a:rPr>
                <a:t>Преснякова</a:t>
              </a:r>
              <a:r>
                <a:rPr lang="ru-RU" dirty="0" smtClean="0">
                  <a:latin typeface="Liberation Serif"/>
                  <a:ea typeface="Calibri"/>
                  <a:cs typeface="Times New Roman"/>
                </a:rPr>
                <a:t> </a:t>
              </a:r>
              <a:r>
                <a:rPr lang="ru-RU" dirty="0">
                  <a:latin typeface="Liberation Serif"/>
                  <a:ea typeface="Calibri"/>
                  <a:cs typeface="Times New Roman"/>
                </a:rPr>
                <a:t>В.А.,                                                                             </a:t>
              </a:r>
              <a:r>
                <a:rPr lang="ru-RU" dirty="0" smtClean="0">
                  <a:latin typeface="Liberation Serif"/>
                  <a:ea typeface="Calibri"/>
                  <a:cs typeface="Times New Roman"/>
                </a:rPr>
                <a:t>                                                                                                                   </a:t>
              </a:r>
            </a:p>
            <a:p>
              <a:pPr>
                <a:spcAft>
                  <a:spcPts val="0"/>
                </a:spcAft>
              </a:pPr>
              <a:r>
                <a:rPr lang="ru-RU" dirty="0">
                  <a:latin typeface="Liberation Serif"/>
                  <a:ea typeface="Calibri"/>
                  <a:cs typeface="Times New Roman"/>
                </a:rPr>
                <a:t> </a:t>
              </a:r>
              <a:r>
                <a:rPr lang="ru-RU" dirty="0" smtClean="0">
                  <a:latin typeface="Liberation Serif"/>
                  <a:ea typeface="Calibri"/>
                  <a:cs typeface="Times New Roman"/>
                </a:rPr>
                <a:t>                       воспитатель</a:t>
              </a:r>
              <a:r>
                <a:rPr lang="ru-RU" dirty="0" smtClean="0">
                  <a:latin typeface="Liberation Serif"/>
                  <a:ea typeface="Times New Roman"/>
                  <a:cs typeface="Times New Roman"/>
                </a:rPr>
                <a:t>                                                          </a:t>
              </a:r>
            </a:p>
            <a:p>
              <a:pPr>
                <a:spcAft>
                  <a:spcPts val="0"/>
                </a:spcAft>
              </a:pPr>
              <a:r>
                <a:rPr lang="ru-RU" dirty="0" smtClean="0">
                  <a:latin typeface="Liberation Serif"/>
                  <a:ea typeface="Times New Roman"/>
                  <a:cs typeface="Times New Roman"/>
                </a:rPr>
                <a:t>                        1 </a:t>
              </a:r>
              <a:r>
                <a:rPr lang="ru-RU" dirty="0">
                  <a:latin typeface="Liberation Serif"/>
                  <a:ea typeface="Times New Roman"/>
                  <a:cs typeface="Times New Roman"/>
                </a:rPr>
                <a:t>кв. категории</a:t>
              </a: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155346" y="6093296"/>
              <a:ext cx="1595309" cy="410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dirty="0">
                  <a:latin typeface="Liberation Serif"/>
                  <a:ea typeface="Times New Roman"/>
                  <a:cs typeface="Times New Roman"/>
                </a:rPr>
                <a:t>Туринск, 2019</a:t>
              </a:r>
              <a:endParaRPr lang="ru-RU" sz="14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6" name="Picture 5" descr="F:\Экоколобок\image0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36" y="3573016"/>
              <a:ext cx="4085500" cy="2983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s://4.bp.blogspot.com/-z6duUcYlt5w/V3DqLojHxTI/AAAAAAAAAh8/Ohck7EEu_QMIycbx0EGj5xrW8WiWVqYCgCLcB/s1600/bg-bubb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81" y="1988840"/>
              <a:ext cx="3384376" cy="2219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s://4.bp.blogspot.com/-z6duUcYlt5w/V3DqLojHxTI/AAAAAAAAAh8/Ohck7EEu_QMIycbx0EGj5xrW8WiWVqYCgCLcB/s1600/bg-bubbl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752" y="825235"/>
              <a:ext cx="3544915" cy="2219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 descr="http://uchni.com.ua/pars_docs/refs/12/11035/11035_html_6243aca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" t="2784" r="7493" b="7148"/>
            <a:stretch/>
          </p:blipFill>
          <p:spPr bwMode="auto">
            <a:xfrm>
              <a:off x="8193360" y="404664"/>
              <a:ext cx="1318498" cy="1352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94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72730" y="430590"/>
            <a:ext cx="9111011" cy="6064162"/>
            <a:chOff x="372730" y="430590"/>
            <a:chExt cx="9111011" cy="6064162"/>
          </a:xfrm>
        </p:grpSpPr>
        <p:pic>
          <p:nvPicPr>
            <p:cNvPr id="3074" name="Picture 2" descr="F:\Экоколобок\Фото к Экоколобку\IMG_20180829_10035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30" y="3326400"/>
              <a:ext cx="2376264" cy="3168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F:\Экоколобок\Фото к Экоколобку\SDC1690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035" y="430590"/>
              <a:ext cx="3623434" cy="2717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G:\ВЕРА\Фотогафии\Старшая группа 2017 - 2018 уч. год\Лето 2018\июль 2018\SDC1046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3039" y="512394"/>
              <a:ext cx="3594447" cy="270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G:\ВЕРА\Фотогафии\Старшая группа 2017 - 2018 уч. год\Лето 2018\июль 2018\SDC1046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808" y="2860133"/>
              <a:ext cx="3464468" cy="259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G:\ВЕРА\Фотогафии\Старшая группа 2017 - 2018 уч. год\Лето 2018\Поход конец августа 2018\IMG_20180829_10252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3240" y="3334084"/>
              <a:ext cx="2370501" cy="3160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2748994" y="5452421"/>
              <a:ext cx="430712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400" b="1" dirty="0">
                  <a:latin typeface="Liberation Serif" pitchFamily="18" charset="0"/>
                  <a:ea typeface="Calibri"/>
                  <a:cs typeface="Times New Roman"/>
                </a:rPr>
                <a:t>Когда ты входишь в лес – </a:t>
              </a:r>
              <a:r>
                <a:rPr lang="ru-RU" sz="1400" b="1" dirty="0" smtClean="0">
                  <a:latin typeface="Liberation Serif" pitchFamily="18" charset="0"/>
                  <a:ea typeface="Calibri"/>
                  <a:cs typeface="Times New Roman"/>
                </a:rPr>
                <a:t>душистый </a:t>
              </a:r>
              <a:r>
                <a:rPr lang="ru-RU" sz="1400" b="1" dirty="0">
                  <a:latin typeface="Liberation Serif" pitchFamily="18" charset="0"/>
                  <a:ea typeface="Calibri"/>
                  <a:cs typeface="Times New Roman"/>
                </a:rPr>
                <a:t>и прохладный,</a:t>
              </a:r>
            </a:p>
            <a:p>
              <a:pPr algn="ctr">
                <a:spcAft>
                  <a:spcPts val="0"/>
                </a:spcAft>
              </a:pPr>
              <a:r>
                <a:rPr lang="ru-RU" sz="1400" b="1" dirty="0">
                  <a:latin typeface="Liberation Serif" pitchFamily="18" charset="0"/>
                  <a:ea typeface="Calibri"/>
                  <a:cs typeface="Times New Roman"/>
                </a:rPr>
                <a:t>Средь пятен солнечных и строгой тишины.</a:t>
              </a:r>
            </a:p>
            <a:p>
              <a:pPr algn="ctr">
                <a:spcAft>
                  <a:spcPts val="0"/>
                </a:spcAft>
              </a:pPr>
              <a:r>
                <a:rPr lang="ru-RU" sz="1400" b="1" dirty="0">
                  <a:latin typeface="Liberation Serif" pitchFamily="18" charset="0"/>
                  <a:ea typeface="Calibri"/>
                  <a:cs typeface="Times New Roman"/>
                </a:rPr>
                <a:t>Встречает грудь твоя так радостно, так жадно</a:t>
              </a:r>
            </a:p>
            <a:p>
              <a:pPr algn="ctr">
                <a:spcAft>
                  <a:spcPts val="0"/>
                </a:spcAft>
              </a:pPr>
              <a:r>
                <a:rPr lang="ru-RU" sz="1400" b="1" dirty="0">
                  <a:latin typeface="Liberation Serif" pitchFamily="18" charset="0"/>
                  <a:ea typeface="Calibri"/>
                  <a:cs typeface="Times New Roman"/>
                </a:rPr>
                <a:t>Дыханье влажных трав и аромат сосны.</a:t>
              </a:r>
              <a:endParaRPr lang="ru-RU" sz="1400" b="1" dirty="0">
                <a:effectLst/>
                <a:latin typeface="Liberation Serif" pitchFamily="18" charset="0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1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16496" y="404664"/>
            <a:ext cx="8784976" cy="6117652"/>
            <a:chOff x="416496" y="404664"/>
            <a:chExt cx="8784976" cy="6117652"/>
          </a:xfrm>
        </p:grpSpPr>
        <p:pic>
          <p:nvPicPr>
            <p:cNvPr id="6146" name="Picture 2" descr="F:\Экоколобок\Зеленый лист под микроскопомХлоропласты.jpe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508" y="404664"/>
              <a:ext cx="3168352" cy="227174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F:\Экоколобок\Фото к Экоколобку\Опыты «Как освещенность влияет на окраску листьев»\IMG_20190314_15571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552" y="2979647"/>
              <a:ext cx="2448272" cy="326436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16496" y="6245317"/>
              <a:ext cx="37444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ysClr val="windowText" lastClr="000000"/>
                  </a:solidFill>
                  <a:latin typeface="Liberation Serif" pitchFamily="18" charset="0"/>
                </a:rPr>
                <a:t>Опыт</a:t>
              </a:r>
              <a:r>
                <a:rPr lang="ru-RU" sz="1200" dirty="0" smtClean="0">
                  <a:solidFill>
                    <a:sysClr val="windowText" lastClr="000000"/>
                  </a:solidFill>
                  <a:latin typeface="Liberation Serif" pitchFamily="18" charset="0"/>
                </a:rPr>
                <a:t> </a:t>
              </a:r>
              <a:r>
                <a:rPr lang="ru-RU" sz="1200" dirty="0">
                  <a:solidFill>
                    <a:sysClr val="windowText" lastClr="000000"/>
                  </a:solidFill>
                  <a:latin typeface="Liberation Serif" pitchFamily="18" charset="0"/>
                </a:rPr>
                <a:t>«Как освещенность влияет на окраску листьев»</a:t>
              </a:r>
              <a:endParaRPr lang="ru-RU" dirty="0">
                <a:solidFill>
                  <a:sysClr val="windowText" lastClr="000000"/>
                </a:solidFill>
                <a:latin typeface="Liberation Serif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21826" y="2153192"/>
              <a:ext cx="2052228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Хлорофилловые зерна, содержащие хлорофилл</a:t>
              </a:r>
              <a:endParaRPr lang="ru-RU" sz="1400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960" y="404664"/>
              <a:ext cx="2371927" cy="3226020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329264" y="1540538"/>
              <a:ext cx="18722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Liberation Serif" pitchFamily="18" charset="0"/>
                </a:rPr>
                <a:t>Рассматривание под микроскопом клеток </a:t>
              </a:r>
              <a:endParaRPr lang="ru-RU" sz="1400" dirty="0" smtClean="0">
                <a:latin typeface="Liberation Serif" pitchFamily="18" charset="0"/>
              </a:endParaRPr>
            </a:p>
            <a:p>
              <a:r>
                <a:rPr lang="ru-RU" sz="1400" dirty="0" smtClean="0">
                  <a:latin typeface="Liberation Serif" pitchFamily="18" charset="0"/>
                </a:rPr>
                <a:t>зелёного </a:t>
              </a:r>
              <a:r>
                <a:rPr lang="ru-RU" sz="1400" dirty="0">
                  <a:latin typeface="Liberation Serif" pitchFamily="18" charset="0"/>
                </a:rPr>
                <a:t>листа. 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590762" y="5805264"/>
              <a:ext cx="290093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latin typeface="Liberation Serif" pitchFamily="18" charset="0"/>
                </a:rPr>
                <a:t>Рисование зеленых клеток листа, </a:t>
              </a:r>
            </a:p>
            <a:p>
              <a:pPr algn="ctr"/>
              <a:r>
                <a:rPr lang="ru-RU" sz="1400" dirty="0" smtClean="0">
                  <a:latin typeface="Liberation Serif" pitchFamily="18" charset="0"/>
                </a:rPr>
                <a:t>содержащих </a:t>
              </a:r>
              <a:r>
                <a:rPr lang="ru-RU" sz="1400" dirty="0">
                  <a:latin typeface="Liberation Serif" pitchFamily="18" charset="0"/>
                </a:rPr>
                <a:t>хлорофилл</a:t>
              </a:r>
            </a:p>
          </p:txBody>
        </p:sp>
        <p:pic>
          <p:nvPicPr>
            <p:cNvPr id="10" name="Picture 2" descr="F:\Экоколобок\Лист растения (рисунок)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4" t="21901" r="12681" b="24430"/>
            <a:stretch/>
          </p:blipFill>
          <p:spPr bwMode="auto">
            <a:xfrm>
              <a:off x="5241032" y="4221088"/>
              <a:ext cx="3600400" cy="1500210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428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971961" y="5912422"/>
            <a:ext cx="43204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rPr>
              <a:t>3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rPr>
              <a:t>.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Liberation Serif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78898" y="202136"/>
            <a:ext cx="9266756" cy="6420358"/>
            <a:chOff x="378898" y="202136"/>
            <a:chExt cx="9266756" cy="642035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634630" y="202136"/>
              <a:ext cx="4636740" cy="517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0215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400" b="1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  <a:ea typeface="Times New Roman"/>
                  <a:cs typeface="Times New Roman"/>
                </a:rPr>
                <a:t>Опыт «Почему лист зеленый</a:t>
              </a:r>
              <a:r>
                <a:rPr lang="ru-RU" sz="2400" b="1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  <a:ea typeface="Times New Roman"/>
                  <a:cs typeface="Times New Roman"/>
                </a:rPr>
                <a:t>?»</a:t>
              </a:r>
              <a:endPara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  <a:ea typeface="Calibri"/>
                <a:cs typeface="Times New Roman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8898" y="6222384"/>
              <a:ext cx="8856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ln>
                    <a:solidFill>
                      <a:sysClr val="windowText" lastClr="000000"/>
                    </a:solidFill>
                  </a:ln>
                  <a:latin typeface="Liberation Serif" pitchFamily="18" charset="0"/>
                </a:rPr>
                <a:t>Вывод: </a:t>
              </a:r>
              <a:r>
                <a:rPr lang="ru-RU" dirty="0" smtClean="0">
                  <a:ln>
                    <a:solidFill>
                      <a:sysClr val="windowText" lastClr="000000"/>
                    </a:solidFill>
                  </a:ln>
                  <a:latin typeface="Liberation Serif" pitchFamily="18" charset="0"/>
                </a:rPr>
                <a:t>листья растений зеленые, потому что в них находится вещество зеленого цвета</a:t>
              </a:r>
              <a:endParaRPr lang="ru-RU" dirty="0">
                <a:ln>
                  <a:solidFill>
                    <a:sysClr val="windowText" lastClr="000000"/>
                  </a:solidFill>
                </a:ln>
                <a:latin typeface="Liberation Serif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02982" y="1480187"/>
              <a:ext cx="19829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1. Взяли по 1 листику, положили их на одну из половинок белой ткани и закрыли листики другой половиной.</a:t>
              </a:r>
              <a:endParaRPr lang="ru-RU" sz="1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07758" y="4576531"/>
              <a:ext cx="187065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2</a:t>
              </a:r>
              <a:r>
                <a:rPr lang="ru-RU" sz="1400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. Взяли деревянный кубик и постучали по листикам.</a:t>
              </a:r>
              <a:endParaRPr lang="ru-RU" sz="1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04009" y="4253366"/>
              <a:ext cx="224164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3. Развернули ткань и обнаружили, что на ней </a:t>
              </a:r>
            </a:p>
            <a:p>
              <a:r>
                <a:rPr lang="ru-RU" sz="1400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появились </a:t>
              </a:r>
              <a:r>
                <a:rPr lang="ru-RU" sz="14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зеленые пятна. </a:t>
              </a:r>
              <a:endParaRPr lang="ru-RU" sz="1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endParaRPr>
            </a:p>
            <a:p>
              <a:r>
                <a:rPr lang="ru-RU" sz="1400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Это </a:t>
              </a:r>
              <a:r>
                <a:rPr lang="ru-RU" sz="14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зеленое вещество из </a:t>
              </a:r>
              <a:endParaRPr lang="ru-RU" sz="1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endParaRPr>
            </a:p>
            <a:p>
              <a:r>
                <a:rPr lang="ru-RU" sz="1400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листочка </a:t>
              </a:r>
              <a:r>
                <a:rPr lang="ru-RU" sz="14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и окрашивает </a:t>
              </a:r>
              <a:endParaRPr lang="ru-RU" sz="1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endParaRPr>
            </a:p>
            <a:p>
              <a:r>
                <a:rPr lang="ru-RU" sz="1400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его </a:t>
              </a:r>
              <a:r>
                <a:rPr lang="ru-RU" sz="1400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в зеленый цвет</a:t>
              </a:r>
            </a:p>
          </p:txBody>
        </p:sp>
        <p:pic>
          <p:nvPicPr>
            <p:cNvPr id="1026" name="Picture 2" descr="F:\Экоколобок\Фото к Экоколобку\Новая папка (2)\IMG_20190326_09191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3" t="4192" r="15894" b="30080"/>
            <a:stretch/>
          </p:blipFill>
          <p:spPr bwMode="auto">
            <a:xfrm>
              <a:off x="604294" y="719201"/>
              <a:ext cx="2091260" cy="2691526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267454" y="3041395"/>
              <a:ext cx="4320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1.</a:t>
              </a:r>
              <a:endPara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endParaRPr>
            </a:p>
          </p:txBody>
        </p:sp>
        <p:pic>
          <p:nvPicPr>
            <p:cNvPr id="6" name="Picture 3" descr="F:\Экоколобок\Фото к Экоколобку\Новая папка (2)\IMG_20190326_09191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7" r="11654" b="29755"/>
            <a:stretch/>
          </p:blipFill>
          <p:spPr bwMode="auto">
            <a:xfrm>
              <a:off x="4978412" y="686945"/>
              <a:ext cx="2091260" cy="2701791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:\Экоколобок\Фото к Экоколобку\Новая папка (2)\IMG_20190326_0920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861" y="3579963"/>
              <a:ext cx="2096521" cy="2731800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616014" y="5938654"/>
              <a:ext cx="4320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2</a:t>
              </a:r>
              <a:r>
                <a:rPr lang="ru-RU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.</a:t>
              </a:r>
              <a:endPara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23298" y="3019404"/>
              <a:ext cx="4320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1.</a:t>
              </a:r>
              <a:endPara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endParaRPr>
            </a:p>
          </p:txBody>
        </p:sp>
        <p:pic>
          <p:nvPicPr>
            <p:cNvPr id="8" name="Picture 5" descr="F:\Экоколобок\Фото к Экоколобку\Новая папка (2)\IMG_20190326_09213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980" y="3594967"/>
              <a:ext cx="2096521" cy="2701791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F:\Экоколобок\Фото к Экоколобку\Новая папка (2)\IMG_20190326_07220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4" t="31651" r="9126" b="23739"/>
            <a:stretch/>
          </p:blipFill>
          <p:spPr bwMode="auto">
            <a:xfrm>
              <a:off x="7653400" y="2603518"/>
              <a:ext cx="1742861" cy="1201104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36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66138" y="476672"/>
            <a:ext cx="8451044" cy="5680928"/>
            <a:chOff x="766138" y="476672"/>
            <a:chExt cx="8451044" cy="5680928"/>
          </a:xfrm>
        </p:grpSpPr>
        <p:pic>
          <p:nvPicPr>
            <p:cNvPr id="2050" name="Picture 2" descr="F:\Экоколобок\Фото к Экоколобку\Просмотр научно - познавательного фильма Фотосинтез\IMG_20190313_16030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38" y="3573016"/>
              <a:ext cx="2106234" cy="2584584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 descr="F:\Экоколобок\Фото к Экоколобку\Новая папка\IMG_20190318_093947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22" r="1617"/>
            <a:stretch/>
          </p:blipFill>
          <p:spPr bwMode="auto">
            <a:xfrm>
              <a:off x="7105807" y="3531607"/>
              <a:ext cx="2111375" cy="2543175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2" descr="F:\Экоколобок\Фото к Экоколобку\Новая папка\IMG_20190318_07271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92"/>
            <a:stretch/>
          </p:blipFill>
          <p:spPr bwMode="auto">
            <a:xfrm>
              <a:off x="776536" y="476672"/>
              <a:ext cx="2095836" cy="2576137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 descr="F:\Экоколобок\Фото к Экоколобку\IMG_20190321_090509_HDR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2880" y="492598"/>
              <a:ext cx="2076450" cy="25908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</p:pic>
        <p:pic>
          <p:nvPicPr>
            <p:cNvPr id="7" name="Рисунок 6" descr="C:\Users\Света\AppData\Local\Microsoft\Windows\Temporary Internet Files\Content.Word\IMG_20190320_155656_HDR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8101" y="476672"/>
              <a:ext cx="2076450" cy="2606726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</p:pic>
        <p:pic>
          <p:nvPicPr>
            <p:cNvPr id="8" name="Рисунок 7" descr="C:\Users\Света\AppData\Local\Microsoft\Windows\Temporary Internet Files\Content.Word\IMG_20190320_160416_HDR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6365" y="3531607"/>
              <a:ext cx="2099952" cy="258458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4258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43407" y="327798"/>
            <a:ext cx="9241925" cy="6101115"/>
            <a:chOff x="343407" y="327798"/>
            <a:chExt cx="9241925" cy="6101115"/>
          </a:xfrm>
        </p:grpSpPr>
        <p:pic>
          <p:nvPicPr>
            <p:cNvPr id="2051" name="Picture 3" descr="F:\Экоколобок\Фото к Экоколобку\IMG_20190321_074554_HDR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10" y="404664"/>
              <a:ext cx="2207470" cy="2943293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F:\Экоколобок\Фото к Экоколобку\IMG_20190321_075521_HDR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68" b="7307"/>
            <a:stretch/>
          </p:blipFill>
          <p:spPr bwMode="auto">
            <a:xfrm>
              <a:off x="1637182" y="3501008"/>
              <a:ext cx="2207470" cy="2927905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F:\Экоколобок\Фото к Экоколобку\IMG_20190321_075632_HDR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4" r="2607" b="5512"/>
            <a:stretch/>
          </p:blipFill>
          <p:spPr bwMode="auto">
            <a:xfrm>
              <a:off x="7113240" y="3287268"/>
              <a:ext cx="2350711" cy="3141645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:\Экоколобок\Фото к Экоколобку\IMG_20190321_075418_HD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928" y="994712"/>
              <a:ext cx="2228414" cy="2971218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2936776" y="327798"/>
              <a:ext cx="4032448" cy="587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0215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  <a:ea typeface="Times New Roman"/>
                  <a:cs typeface="Times New Roman"/>
                </a:rPr>
                <a:t>Мини - лаборатория</a:t>
              </a:r>
              <a:endParaRPr lang="ru-RU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  <a:ea typeface="Calibri"/>
                <a:cs typeface="Times New Roman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609184" y="1124744"/>
              <a:ext cx="2741941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Добро пожаловать друзья!</a:t>
              </a:r>
              <a:endParaRPr lang="ru-RU" sz="1600" dirty="0">
                <a:latin typeface="Liberation Serif" pitchFamily="18" charset="0"/>
                <a:ea typeface="Times New Roman"/>
              </a:endParaRPr>
            </a:p>
            <a:p>
              <a:r>
                <a:rPr lang="ru-RU" sz="1600" dirty="0" smtClean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Хотим </a:t>
              </a:r>
              <a:r>
                <a:rPr lang="ru-RU" sz="1600" dirty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представить смело,</a:t>
              </a:r>
              <a:endParaRPr lang="ru-RU" sz="1600" dirty="0">
                <a:latin typeface="Liberation Serif" pitchFamily="18" charset="0"/>
                <a:ea typeface="Times New Roman"/>
              </a:endParaRPr>
            </a:p>
            <a:p>
              <a:r>
                <a:rPr lang="ru-RU" sz="1600" dirty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Наш </a:t>
              </a:r>
              <a:r>
                <a:rPr lang="ru-RU" sz="1600" b="1" dirty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уголок познания</a:t>
              </a:r>
              <a:r>
                <a:rPr lang="ru-RU" sz="1600" dirty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.</a:t>
              </a:r>
              <a:endParaRPr lang="ru-RU" sz="1600" dirty="0">
                <a:latin typeface="Liberation Serif" pitchFamily="18" charset="0"/>
                <a:ea typeface="Times New Roman"/>
              </a:endParaRPr>
            </a:p>
            <a:p>
              <a:r>
                <a:rPr lang="ru-RU" sz="1600" dirty="0" smtClean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Раскроем </a:t>
              </a:r>
              <a:r>
                <a:rPr lang="ru-RU" sz="1600" dirty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вам суть дела.</a:t>
              </a:r>
              <a:endParaRPr lang="ru-RU" sz="1600" dirty="0">
                <a:latin typeface="Liberation Serif" pitchFamily="18" charset="0"/>
                <a:ea typeface="Times New Roman"/>
              </a:endParaRPr>
            </a:p>
            <a:p>
              <a:r>
                <a:rPr lang="ru-RU" sz="1600" dirty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Он служит для детишек всех,</a:t>
              </a:r>
              <a:endParaRPr lang="ru-RU" sz="1600" dirty="0">
                <a:latin typeface="Liberation Serif" pitchFamily="18" charset="0"/>
                <a:ea typeface="Times New Roman"/>
              </a:endParaRPr>
            </a:p>
            <a:p>
              <a:r>
                <a:rPr lang="ru-RU" sz="1600" dirty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Источником всех знаний.</a:t>
              </a:r>
              <a:endParaRPr lang="ru-RU" sz="1600" dirty="0">
                <a:latin typeface="Liberation Serif" pitchFamily="18" charset="0"/>
                <a:ea typeface="Times New Roman"/>
              </a:endParaRPr>
            </a:p>
            <a:p>
              <a:r>
                <a:rPr lang="ru-RU" sz="1600" dirty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Ведь нам без опытов нельзя,</a:t>
              </a:r>
              <a:endParaRPr lang="ru-RU" sz="1600" dirty="0">
                <a:latin typeface="Liberation Serif" pitchFamily="18" charset="0"/>
                <a:ea typeface="Times New Roman"/>
              </a:endParaRPr>
            </a:p>
            <a:p>
              <a:r>
                <a:rPr lang="ru-RU" sz="1600" b="1" dirty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Эксперименты ставим</a:t>
              </a:r>
              <a:r>
                <a:rPr lang="ru-RU" sz="1600" dirty="0">
                  <a:solidFill>
                    <a:srgbClr val="111111"/>
                  </a:solidFill>
                  <a:latin typeface="Liberation Serif" pitchFamily="18" charset="0"/>
                  <a:ea typeface="Times New Roman"/>
                </a:rPr>
                <a:t>!</a:t>
              </a:r>
              <a:endParaRPr lang="ru-RU" sz="1600" dirty="0">
                <a:latin typeface="Liberation Serif" pitchFamily="18" charset="0"/>
                <a:ea typeface="Times New Roman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844652" y="4120589"/>
              <a:ext cx="326858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Пусть нет изысков в уголке</a:t>
              </a:r>
            </a:p>
            <a:p>
              <a:r>
                <a:rPr lang="ru-RU" dirty="0"/>
                <a:t>Он прост, но интересен.</a:t>
              </a:r>
            </a:p>
            <a:p>
              <a:r>
                <a:rPr lang="ru-RU" dirty="0"/>
                <a:t>И важно что детишкам здесь</a:t>
              </a:r>
            </a:p>
            <a:p>
              <a:r>
                <a:rPr lang="ru-RU" dirty="0"/>
                <a:t>Играть довольно весело.</a:t>
              </a:r>
            </a:p>
            <a:p>
              <a:r>
                <a:rPr lang="ru-RU" dirty="0"/>
                <a:t>Откроют множество всех тайн</a:t>
              </a:r>
            </a:p>
            <a:p>
              <a:r>
                <a:rPr lang="ru-RU" dirty="0"/>
                <a:t>И будут вновь стремиться.</a:t>
              </a:r>
            </a:p>
            <a:p>
              <a:r>
                <a:rPr lang="ru-RU" dirty="0"/>
                <a:t>Познать этот прекрасный мир,</a:t>
              </a:r>
            </a:p>
            <a:p>
              <a:r>
                <a:rPr lang="ru-RU" dirty="0"/>
                <a:t>И новому учиться!</a:t>
              </a:r>
            </a:p>
          </p:txBody>
        </p:sp>
        <p:pic>
          <p:nvPicPr>
            <p:cNvPr id="2056" name="Picture 8" descr="https://png.pngtree.com/element_origin_min_pic/07/04/20/1657060110acadb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43407" y="5261591"/>
              <a:ext cx="1152128" cy="95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png.pngtree.com/element_origin_min_pic/16/12/10/2912470add65e38e987d894f8906de56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432" y="327798"/>
              <a:ext cx="743900" cy="993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616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Экоколобок\Фото к Экоколобку\Посадка елочек\SDC1993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2143417"/>
            <a:ext cx="2499389" cy="3332976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Экоколобок\Фото к Экоколобку\Посадка елочек\SDC199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2" t="20495" r="35045"/>
          <a:stretch/>
        </p:blipFill>
        <p:spPr bwMode="auto">
          <a:xfrm>
            <a:off x="488504" y="455807"/>
            <a:ext cx="2467954" cy="3354098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Экоколобок\Фото к Экоколобку\Посадка елочек\SDC199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r="33672"/>
          <a:stretch/>
        </p:blipFill>
        <p:spPr bwMode="auto">
          <a:xfrm>
            <a:off x="3512840" y="1196752"/>
            <a:ext cx="2467954" cy="3354098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344488" y="327798"/>
            <a:ext cx="8767224" cy="6190581"/>
            <a:chOff x="344488" y="327798"/>
            <a:chExt cx="8767224" cy="619058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44488" y="3933056"/>
              <a:ext cx="4953000" cy="258532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dirty="0"/>
                <a:t>Не спеша, растут деревья,</a:t>
              </a:r>
            </a:p>
            <a:p>
              <a:r>
                <a:rPr lang="ru-RU" dirty="0"/>
                <a:t>    </a:t>
              </a:r>
              <a:r>
                <a:rPr lang="ru-RU" dirty="0" smtClean="0"/>
                <a:t>Целый </a:t>
              </a:r>
              <a:r>
                <a:rPr lang="ru-RU" dirty="0"/>
                <a:t>век стоят на месте,</a:t>
              </a:r>
            </a:p>
            <a:p>
              <a:r>
                <a:rPr lang="ru-RU" dirty="0"/>
                <a:t>        </a:t>
              </a:r>
              <a:r>
                <a:rPr lang="ru-RU" dirty="0" smtClean="0"/>
                <a:t>Уходя </a:t>
              </a:r>
              <a:r>
                <a:rPr lang="ru-RU" dirty="0"/>
                <a:t>корнями в землю,</a:t>
              </a:r>
            </a:p>
            <a:p>
              <a:r>
                <a:rPr lang="ru-RU" dirty="0"/>
                <a:t>            </a:t>
              </a:r>
              <a:r>
                <a:rPr lang="ru-RU" dirty="0" smtClean="0"/>
                <a:t>Простирая </a:t>
              </a:r>
              <a:r>
                <a:rPr lang="ru-RU" dirty="0"/>
                <a:t>руки к солнцу.</a:t>
              </a:r>
            </a:p>
            <a:p>
              <a:r>
                <a:rPr lang="ru-RU" dirty="0"/>
                <a:t>                </a:t>
              </a:r>
              <a:r>
                <a:rPr lang="ru-RU" dirty="0" smtClean="0"/>
                <a:t>Ничего </a:t>
              </a:r>
              <a:r>
                <a:rPr lang="ru-RU" dirty="0"/>
                <a:t>они не ищут,</a:t>
              </a:r>
            </a:p>
            <a:p>
              <a:r>
                <a:rPr lang="ru-RU" dirty="0"/>
                <a:t>                   </a:t>
              </a:r>
              <a:r>
                <a:rPr lang="ru-RU" dirty="0" smtClean="0"/>
                <a:t> </a:t>
              </a:r>
              <a:r>
                <a:rPr lang="ru-RU" dirty="0"/>
                <a:t>Ни о чем они не просят -</a:t>
              </a:r>
            </a:p>
            <a:p>
              <a:r>
                <a:rPr lang="ru-RU" dirty="0"/>
                <a:t>                        Им ведь нужно так немного –</a:t>
              </a:r>
            </a:p>
            <a:p>
              <a:r>
                <a:rPr lang="ru-RU" dirty="0"/>
                <a:t>                       </a:t>
              </a:r>
              <a:r>
                <a:rPr lang="ru-RU" dirty="0" smtClean="0"/>
                <a:t>     </a:t>
              </a:r>
              <a:r>
                <a:rPr lang="ru-RU" dirty="0"/>
                <a:t>Свет, Земля,</a:t>
              </a:r>
            </a:p>
            <a:p>
              <a:r>
                <a:rPr lang="ru-RU" dirty="0"/>
                <a:t>                      </a:t>
              </a:r>
              <a:r>
                <a:rPr lang="ru-RU" dirty="0" smtClean="0"/>
                <a:t>           Вода </a:t>
              </a:r>
              <a:r>
                <a:rPr lang="ru-RU" dirty="0"/>
                <a:t>и ветер.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728864" y="327798"/>
              <a:ext cx="2880320" cy="548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0215"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  <a:ea typeface="Times New Roman"/>
                  <a:cs typeface="Times New Roman"/>
                </a:rPr>
                <a:t>Посадка  елей</a:t>
              </a:r>
              <a:endParaRPr lang="ru-RU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  <a:ea typeface="Calibri"/>
                <a:cs typeface="Times New Roman"/>
              </a:endParaRPr>
            </a:p>
          </p:txBody>
        </p:sp>
        <p:pic>
          <p:nvPicPr>
            <p:cNvPr id="3079" name="Picture 7" descr="http://www.playcast.ru/uploads/2018/06/03/2534029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240">
              <a:off x="6919722" y="487248"/>
              <a:ext cx="2056997" cy="1419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F:\Экоколобок\Фото к Экоколобку\Посадка елочек\SDC19931 (2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323" y="2110108"/>
              <a:ext cx="2499389" cy="3332976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F:\Экоколобок\Фото к Экоколобку\Посадка елочек\SDC1996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2" t="20495" r="35045"/>
            <a:stretch/>
          </p:blipFill>
          <p:spPr bwMode="auto">
            <a:xfrm>
              <a:off x="491643" y="422498"/>
              <a:ext cx="2467954" cy="3354098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F:\Экоколобок\Фото к Экоколобку\Посадка елочек\SDC1995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9" r="33672"/>
            <a:stretch/>
          </p:blipFill>
          <p:spPr bwMode="auto">
            <a:xfrm>
              <a:off x="3515979" y="1163443"/>
              <a:ext cx="2467954" cy="3354098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43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" y="-1214"/>
            <a:ext cx="9906000" cy="6858001"/>
            <a:chOff x="1" y="-1214"/>
            <a:chExt cx="9906000" cy="6858001"/>
          </a:xfrm>
        </p:grpSpPr>
        <p:pic>
          <p:nvPicPr>
            <p:cNvPr id="3" name="Picture 2" descr="https://ds04.infourok.ru/uploads/ex/0b42/00045101-fba83c31/img38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7"/>
            <a:stretch/>
          </p:blipFill>
          <p:spPr bwMode="auto">
            <a:xfrm>
              <a:off x="1" y="-1214"/>
              <a:ext cx="9906000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2098694" y="1844824"/>
              <a:ext cx="5708614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ru-RU" sz="2400" b="1" cap="all" spc="0" dirty="0" smtClean="0">
                  <a:ln>
                    <a:solidFill>
                      <a:srgbClr val="000066"/>
                    </a:solidFill>
                  </a:ln>
                  <a:solidFill>
                    <a:srgbClr val="000066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</a:effectLst>
                  <a:latin typeface="Liberation Serif" pitchFamily="18" charset="0"/>
                </a:rPr>
                <a:t>Чем мы дышим? Что нам нужно?</a:t>
              </a:r>
            </a:p>
            <a:p>
              <a:pPr algn="ctr"/>
              <a:r>
                <a:rPr lang="ru-RU" sz="2400" b="1" cap="all" dirty="0" smtClean="0">
                  <a:ln>
                    <a:solidFill>
                      <a:srgbClr val="000066"/>
                    </a:solidFill>
                  </a:ln>
                  <a:solidFill>
                    <a:srgbClr val="000066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</a:effectLst>
                  <a:latin typeface="Liberation Serif" pitchFamily="18" charset="0"/>
                </a:rPr>
                <a:t>Каждый знает наперед, </a:t>
              </a:r>
            </a:p>
            <a:p>
              <a:pPr algn="ctr"/>
              <a:r>
                <a:rPr lang="ru-RU" sz="2400" b="1" cap="all" spc="0" dirty="0" smtClean="0">
                  <a:ln>
                    <a:solidFill>
                      <a:srgbClr val="000066"/>
                    </a:solidFill>
                  </a:ln>
                  <a:solidFill>
                    <a:srgbClr val="000066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</a:effectLst>
                  <a:latin typeface="Liberation Serif" pitchFamily="18" charset="0"/>
                </a:rPr>
                <a:t>Что основа нашей жизни, </a:t>
              </a:r>
            </a:p>
            <a:p>
              <a:pPr algn="ctr"/>
              <a:r>
                <a:rPr lang="ru-RU" sz="2400" b="1" cap="all" dirty="0" smtClean="0">
                  <a:ln>
                    <a:solidFill>
                      <a:srgbClr val="000066"/>
                    </a:solidFill>
                  </a:ln>
                  <a:solidFill>
                    <a:srgbClr val="000066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</a:effectLst>
                  <a:latin typeface="Liberation Serif" pitchFamily="18" charset="0"/>
                </a:rPr>
                <a:t>Ну, конечно, </a:t>
              </a:r>
              <a:r>
                <a:rPr lang="ru-RU" sz="3200" b="1" cap="all" dirty="0" smtClean="0">
                  <a:ln>
                    <a:solidFill>
                      <a:srgbClr val="000066"/>
                    </a:solidFill>
                  </a:ln>
                  <a:solidFill>
                    <a:srgbClr val="000066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</a:effectLst>
                  <a:latin typeface="Liberation Serif" pitchFamily="18" charset="0"/>
                </a:rPr>
                <a:t>кислород!</a:t>
              </a:r>
              <a:endParaRPr lang="ru-RU" sz="3200" b="1" cap="all" spc="0" dirty="0">
                <a:ln>
                  <a:solidFill>
                    <a:srgbClr val="000066"/>
                  </a:solidFill>
                </a:ln>
                <a:solidFill>
                  <a:srgbClr val="0000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Liberation Serif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478475" y="732316"/>
              <a:ext cx="71134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5400" b="1" cap="none" spc="0" dirty="0" smtClean="0">
                  <a:ln w="11430">
                    <a:solidFill>
                      <a:srgbClr val="A50021"/>
                    </a:solidFill>
                  </a:ln>
                  <a:solidFill>
                    <a:srgbClr val="A5002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Спасибо за внимание!</a:t>
              </a:r>
              <a:endParaRPr lang="ru-RU" sz="5400" b="1" cap="none" spc="0" dirty="0">
                <a:ln w="11430">
                  <a:solidFill>
                    <a:srgbClr val="A50021"/>
                  </a:solidFill>
                </a:ln>
                <a:solidFill>
                  <a:srgbClr val="A500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pic>
          <p:nvPicPr>
            <p:cNvPr id="6" name="Picture 2" descr="https://888jx48scf93qc1573nxlbng-wpengine.netdna-ssl.com/wp-content/uploads/2017/01/Top-10-Deep-Breathing-Exercises-For-You-To-Try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EEEDF2"/>
                </a:clrFrom>
                <a:clrTo>
                  <a:srgbClr val="EEED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82" t="4443" r="51664" b="3063"/>
            <a:stretch/>
          </p:blipFill>
          <p:spPr bwMode="auto">
            <a:xfrm>
              <a:off x="2864768" y="3933056"/>
              <a:ext cx="1823167" cy="26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7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96450" y="4149080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Liberation Serif"/>
                <a:ea typeface="Calibri"/>
                <a:cs typeface="Times New Roman"/>
              </a:rPr>
              <a:t>Эмблема:</a:t>
            </a:r>
            <a:endParaRPr lang="ru-RU" sz="24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481191" y="332656"/>
            <a:ext cx="9246544" cy="5976664"/>
            <a:chOff x="481191" y="332656"/>
            <a:chExt cx="9246544" cy="597666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396450" y="620688"/>
              <a:ext cx="51131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kern="100" dirty="0" smtClean="0">
                  <a:latin typeface="Liberation Serif"/>
                  <a:ea typeface="Lucida Sans Unicode"/>
                  <a:cs typeface="Times New Roman"/>
                </a:rPr>
                <a:t>Название команды: </a:t>
              </a:r>
              <a:r>
                <a:rPr lang="ru-RU" sz="2400" kern="100" dirty="0" smtClean="0">
                  <a:latin typeface="Liberation Serif"/>
                  <a:ea typeface="Lucida Sans Unicode"/>
                  <a:cs typeface="Times New Roman"/>
                </a:rPr>
                <a:t>«КИСЛОРОД</a:t>
              </a:r>
              <a:r>
                <a:rPr lang="ru-RU" sz="2400" kern="100" dirty="0">
                  <a:latin typeface="Liberation Serif"/>
                  <a:ea typeface="Lucida Sans Unicode"/>
                  <a:cs typeface="Times New Roman"/>
                </a:rPr>
                <a:t>»</a:t>
              </a:r>
              <a:r>
                <a:rPr lang="ru-RU" sz="2400" dirty="0">
                  <a:solidFill>
                    <a:srgbClr val="000000"/>
                  </a:solidFill>
                  <a:latin typeface="Liberation Serif"/>
                  <a:ea typeface="Times New Roman"/>
                  <a:cs typeface="Times New Roman"/>
                </a:rPr>
                <a:t> </a:t>
              </a:r>
              <a:endParaRPr lang="ru-RU" sz="2400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748378" y="1196752"/>
              <a:ext cx="6409244" cy="2534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ru-RU" b="1" dirty="0" smtClean="0">
                <a:solidFill>
                  <a:srgbClr val="000000"/>
                </a:solidFill>
                <a:latin typeface="Liberation Serif" pitchFamily="18" charset="0"/>
                <a:ea typeface="Lucida Sans Unicode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2400" b="1" dirty="0" smtClean="0">
                  <a:solidFill>
                    <a:srgbClr val="000000"/>
                  </a:solidFill>
                  <a:latin typeface="Liberation Serif" pitchFamily="18" charset="0"/>
                  <a:ea typeface="Lucida Sans Unicode"/>
                  <a:cs typeface="Times New Roman"/>
                </a:rPr>
                <a:t>         Наш </a:t>
              </a:r>
              <a:r>
                <a:rPr lang="ru-RU" sz="2400" b="1" dirty="0">
                  <a:solidFill>
                    <a:srgbClr val="000000"/>
                  </a:solidFill>
                  <a:latin typeface="Liberation Serif" pitchFamily="18" charset="0"/>
                  <a:ea typeface="Lucida Sans Unicode"/>
                  <a:cs typeface="Times New Roman"/>
                </a:rPr>
                <a:t>девиз: </a:t>
              </a:r>
              <a:endParaRPr lang="ru-RU" sz="2400" b="1" dirty="0">
                <a:latin typeface="Liberation Serif" pitchFamily="18" charset="0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2400" dirty="0" smtClean="0">
                  <a:solidFill>
                    <a:srgbClr val="000000"/>
                  </a:solidFill>
                  <a:latin typeface="Liberation Serif" pitchFamily="18" charset="0"/>
                  <a:ea typeface="Times New Roman"/>
                  <a:cs typeface="Times New Roman"/>
                </a:rPr>
                <a:t>                  «Источник </a:t>
              </a:r>
              <a:r>
                <a:rPr lang="ru-RU" sz="2400" dirty="0">
                  <a:solidFill>
                    <a:srgbClr val="000000"/>
                  </a:solidFill>
                  <a:latin typeface="Liberation Serif" pitchFamily="18" charset="0"/>
                  <a:ea typeface="Times New Roman"/>
                  <a:cs typeface="Times New Roman"/>
                </a:rPr>
                <a:t>жизни – кислород!</a:t>
              </a:r>
              <a:endParaRPr lang="ru-RU" sz="2400" dirty="0">
                <a:latin typeface="Liberation Serif" pitchFamily="18" charset="0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2400" dirty="0">
                  <a:solidFill>
                    <a:srgbClr val="000000"/>
                  </a:solidFill>
                  <a:latin typeface="Liberation Serif" pitchFamily="18" charset="0"/>
                  <a:ea typeface="Times New Roman"/>
                  <a:cs typeface="Times New Roman"/>
                </a:rPr>
                <a:t>                  Как чародей великий тот,</a:t>
              </a:r>
              <a:endParaRPr lang="ru-RU" sz="2400" dirty="0">
                <a:latin typeface="Liberation Serif" pitchFamily="18" charset="0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2400" dirty="0">
                  <a:solidFill>
                    <a:srgbClr val="000000"/>
                  </a:solidFill>
                  <a:latin typeface="Liberation Serif" pitchFamily="18" charset="0"/>
                  <a:ea typeface="Times New Roman"/>
                  <a:cs typeface="Times New Roman"/>
                </a:rPr>
                <a:t>                  Поможет он всему на свете,</a:t>
              </a:r>
              <a:endParaRPr lang="ru-RU" sz="2400" dirty="0">
                <a:latin typeface="Liberation Serif" pitchFamily="18" charset="0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2400" dirty="0">
                  <a:solidFill>
                    <a:srgbClr val="000000"/>
                  </a:solidFill>
                  <a:latin typeface="Liberation Serif" pitchFamily="18" charset="0"/>
                  <a:ea typeface="Times New Roman"/>
                  <a:cs typeface="Times New Roman"/>
                </a:rPr>
                <a:t>                  Что дышит, бегает, растет</a:t>
              </a:r>
              <a:r>
                <a:rPr lang="ru-RU" sz="2400" dirty="0" smtClean="0">
                  <a:solidFill>
                    <a:srgbClr val="000000"/>
                  </a:solidFill>
                  <a:latin typeface="Liberation Serif" pitchFamily="18" charset="0"/>
                  <a:ea typeface="Times New Roman"/>
                  <a:cs typeface="Times New Roman"/>
                </a:rPr>
                <a:t>…»</a:t>
              </a:r>
              <a:endParaRPr lang="ru-RU" sz="2400" dirty="0">
                <a:effectLst/>
                <a:latin typeface="Liberation Serif" pitchFamily="18" charset="0"/>
                <a:ea typeface="Calibri"/>
                <a:cs typeface="Times New Roman"/>
              </a:endParaRPr>
            </a:p>
          </p:txBody>
        </p:sp>
        <p:pic>
          <p:nvPicPr>
            <p:cNvPr id="6" name="Рисунок 5" descr="F:\Экоколобок\Название команд, девиз, слоган\Наша эмблема.jpg"/>
            <p:cNvPicPr/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896" y="4293096"/>
              <a:ext cx="2016224" cy="19449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6" descr="https://4.bp.blogspot.com/-z6duUcYlt5w/V3DqLojHxTI/AAAAAAAAAh8/Ohck7EEu_QMIycbx0EGj5xrW8WiWVqYCgCLcB/s1600/bg-bubb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38" y="851520"/>
              <a:ext cx="3921771" cy="2455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s://4.bp.blogspot.com/-z6duUcYlt5w/V3DqLojHxTI/AAAAAAAAAh8/Ohck7EEu_QMIycbx0EGj5xrW8WiWVqYCgCLcB/s1600/bg-bubb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91" y="3645025"/>
              <a:ext cx="4141868" cy="2593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https://4.bp.blogspot.com/-z6duUcYlt5w/V3DqLojHxTI/AAAAAAAAAh8/Ohck7EEu_QMIycbx0EGj5xrW8WiWVqYCgCLcB/s1600/bg-bubb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096" y="332656"/>
              <a:ext cx="3910639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s://4.bp.blogspot.com/-z6duUcYlt5w/V3DqLojHxTI/AAAAAAAAAh8/Ohck7EEu_QMIycbx0EGj5xrW8WiWVqYCgCLcB/s1600/bg-bubbl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274" y="3573016"/>
              <a:ext cx="4370714" cy="273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78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32520" y="260648"/>
            <a:ext cx="8604447" cy="6107997"/>
            <a:chOff x="632520" y="260648"/>
            <a:chExt cx="8604447" cy="6107997"/>
          </a:xfrm>
        </p:grpSpPr>
        <p:pic>
          <p:nvPicPr>
            <p:cNvPr id="3074" name="Picture 2" descr="C:\Users\Света\Documents\Вера\Фотографии\Старшая группа 2017 - 2018 уч. год\Лето 2018\Лето 2018- ПДД- занятие ФИЗО на спортивной площадке\SDC1034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79" b="11231"/>
            <a:stretch/>
          </p:blipFill>
          <p:spPr bwMode="auto">
            <a:xfrm>
              <a:off x="632520" y="764703"/>
              <a:ext cx="3547516" cy="26591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0099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076" name="Picture 4" descr="C:\Users\Света\Documents\Вера\Фотографии\Старшая группа 2017 - 2018 уч. год\июль 2018\SDC1049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65" b="10826"/>
            <a:stretch/>
          </p:blipFill>
          <p:spPr bwMode="auto">
            <a:xfrm>
              <a:off x="5673080" y="3709214"/>
              <a:ext cx="3563887" cy="26513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0099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3078" name="Picture 6" descr="C:\Users\Света\Documents\Вера\Фотографии\Средняя группа - 2016-2017 уч.год\Лето 2017 год\Прогулка на спортивном участке\SDC1821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9" b="10983"/>
            <a:stretch/>
          </p:blipFill>
          <p:spPr bwMode="auto">
            <a:xfrm>
              <a:off x="1352600" y="3717319"/>
              <a:ext cx="3563887" cy="26513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0099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5" name="TextBox 4"/>
            <p:cNvSpPr txBox="1"/>
            <p:nvPr/>
          </p:nvSpPr>
          <p:spPr>
            <a:xfrm>
              <a:off x="3256613" y="3057930"/>
              <a:ext cx="88235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n>
                    <a:solidFill>
                      <a:srgbClr val="009900"/>
                    </a:solidFill>
                  </a:ln>
                  <a:solidFill>
                    <a:srgbClr val="009900"/>
                  </a:solidFill>
                  <a:latin typeface="Liberation Serif" pitchFamily="18" charset="0"/>
                </a:rPr>
                <a:t>Яблони</a:t>
              </a:r>
              <a:endParaRPr lang="ru-RU" sz="1600" dirty="0">
                <a:ln>
                  <a:solidFill>
                    <a:srgbClr val="009900"/>
                  </a:solidFill>
                </a:ln>
                <a:solidFill>
                  <a:srgbClr val="009900"/>
                </a:solidFill>
                <a:latin typeface="Liberation Serif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987451" y="260648"/>
              <a:ext cx="5931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Liberation Serif" pitchFamily="18" charset="0"/>
                </a:rPr>
                <a:t>Деревья, растущие на территории нашего детского сада</a:t>
              </a:r>
              <a:endParaRPr lang="ru-RU" b="1" dirty="0">
                <a:latin typeface="Liberation Serif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331760" y="5765586"/>
              <a:ext cx="154397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n>
                    <a:solidFill>
                      <a:srgbClr val="009900"/>
                    </a:solidFill>
                  </a:ln>
                  <a:solidFill>
                    <a:srgbClr val="009900"/>
                  </a:solidFill>
                  <a:latin typeface="Liberation Serif" pitchFamily="18" charset="0"/>
                </a:rPr>
                <a:t>Кусты сирени </a:t>
              </a:r>
            </a:p>
            <a:p>
              <a:pPr algn="ctr"/>
              <a:r>
                <a:rPr lang="ru-RU" sz="1600" b="1" dirty="0" smtClean="0">
                  <a:ln>
                    <a:solidFill>
                      <a:srgbClr val="009900"/>
                    </a:solidFill>
                  </a:ln>
                  <a:solidFill>
                    <a:srgbClr val="009900"/>
                  </a:solidFill>
                  <a:latin typeface="Liberation Serif" pitchFamily="18" charset="0"/>
                </a:rPr>
                <a:t>и липа</a:t>
              </a:r>
              <a:endParaRPr lang="ru-RU" sz="1600" b="1" dirty="0">
                <a:ln>
                  <a:solidFill>
                    <a:srgbClr val="009900"/>
                  </a:solidFill>
                </a:ln>
                <a:solidFill>
                  <a:srgbClr val="009900"/>
                </a:solidFill>
                <a:latin typeface="Liberation Serif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333911" y="6009498"/>
              <a:ext cx="86409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n>
                    <a:solidFill>
                      <a:srgbClr val="009900"/>
                    </a:solidFill>
                  </a:ln>
                  <a:solidFill>
                    <a:srgbClr val="009900"/>
                  </a:solidFill>
                  <a:latin typeface="Liberation Serif" pitchFamily="18" charset="0"/>
                </a:rPr>
                <a:t>Березы</a:t>
              </a:r>
              <a:endParaRPr lang="ru-RU" sz="1600" dirty="0">
                <a:ln>
                  <a:solidFill>
                    <a:srgbClr val="009900"/>
                  </a:solidFill>
                </a:ln>
                <a:solidFill>
                  <a:srgbClr val="009900"/>
                </a:solidFill>
                <a:latin typeface="Liberation Serif" pitchFamily="18" charset="0"/>
              </a:endParaRPr>
            </a:p>
          </p:txBody>
        </p:sp>
        <p:pic>
          <p:nvPicPr>
            <p:cNvPr id="10" name="Picture 2" descr="F:\Экоколобок\Фото к Экоколобку\SDC1705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275" y="764702"/>
              <a:ext cx="3538598" cy="26591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009900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6" name="TextBox 5"/>
            <p:cNvSpPr txBox="1"/>
            <p:nvPr/>
          </p:nvSpPr>
          <p:spPr>
            <a:xfrm>
              <a:off x="7113240" y="3029189"/>
              <a:ext cx="115212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n>
                    <a:solidFill>
                      <a:srgbClr val="009900"/>
                    </a:solidFill>
                  </a:ln>
                  <a:solidFill>
                    <a:srgbClr val="009900"/>
                  </a:solidFill>
                  <a:latin typeface="Liberation Serif" pitchFamily="18" charset="0"/>
                </a:rPr>
                <a:t>Сосна</a:t>
              </a:r>
              <a:endParaRPr lang="ru-RU" sz="1600" dirty="0">
                <a:ln>
                  <a:solidFill>
                    <a:srgbClr val="009900"/>
                  </a:solidFill>
                </a:ln>
                <a:solidFill>
                  <a:srgbClr val="009900"/>
                </a:solidFill>
                <a:latin typeface="Liberation Serif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63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344460" y="254842"/>
            <a:ext cx="7217080" cy="6254533"/>
            <a:chOff x="1344460" y="254842"/>
            <a:chExt cx="7217080" cy="6254533"/>
          </a:xfrm>
        </p:grpSpPr>
        <p:pic>
          <p:nvPicPr>
            <p:cNvPr id="1027" name="Picture 3" descr="F:\Экоколобок\Фото к Экоколобку\Сколько времени мы можем находиться  без воздуха\IMG_20190312_09302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448"/>
            <a:stretch/>
          </p:blipFill>
          <p:spPr bwMode="auto">
            <a:xfrm>
              <a:off x="1344460" y="725683"/>
              <a:ext cx="7217080" cy="5345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384534" y="254842"/>
              <a:ext cx="7136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</a:rPr>
                <a:t>Эксперимент «Может ли человек жить без воздуха?»</a:t>
              </a:r>
              <a:endParaRPr lang="ru-RU" sz="2400" dirty="0">
                <a:ln>
                  <a:solidFill>
                    <a:schemeClr val="tx1"/>
                  </a:solidFill>
                </a:ln>
                <a:latin typeface="Liberation Serif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44688" y="6109265"/>
              <a:ext cx="5616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</a:rPr>
                <a:t>Вывод: </a:t>
              </a:r>
              <a:r>
                <a:rPr lang="ru-RU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</a:rPr>
                <a:t>человек не может жить без воздуха</a:t>
              </a:r>
              <a:endParaRPr lang="ru-RU" dirty="0">
                <a:ln>
                  <a:solidFill>
                    <a:schemeClr val="tx1"/>
                  </a:solidFill>
                </a:ln>
                <a:latin typeface="Liberation Serif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8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12835" y="332656"/>
            <a:ext cx="9093604" cy="5965143"/>
            <a:chOff x="412835" y="332656"/>
            <a:chExt cx="9093604" cy="5965143"/>
          </a:xfrm>
        </p:grpSpPr>
        <p:pic>
          <p:nvPicPr>
            <p:cNvPr id="1026" name="Picture 2" descr="https://dietolog.neboleite.com/images/dixatelnayagimnastikadlyapoxudeniyaotziv_94755A8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35" y="551308"/>
              <a:ext cx="5136875" cy="3456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is is what it's like to have Chemtrail breath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20952" y="2943278"/>
              <a:ext cx="4985486" cy="3354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 rot="297916">
              <a:off x="3441549" y="332656"/>
              <a:ext cx="3154045" cy="1584176"/>
              <a:chOff x="3368824" y="367391"/>
              <a:chExt cx="3154045" cy="1417239"/>
            </a:xfrm>
          </p:grpSpPr>
          <p:sp>
            <p:nvSpPr>
              <p:cNvPr id="4" name="Выноска-облако 3"/>
              <p:cNvSpPr/>
              <p:nvPr/>
            </p:nvSpPr>
            <p:spPr>
              <a:xfrm rot="4319833">
                <a:off x="4515332" y="-222907"/>
                <a:ext cx="1417239" cy="2597835"/>
              </a:xfrm>
              <a:prstGeom prst="cloudCallout">
                <a:avLst/>
              </a:prstGeom>
              <a:solidFill>
                <a:srgbClr val="CCFFFF"/>
              </a:solidFill>
              <a:ln>
                <a:solidFill>
                  <a:srgbClr val="66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Стрелка влево 4"/>
              <p:cNvSpPr/>
              <p:nvPr/>
            </p:nvSpPr>
            <p:spPr>
              <a:xfrm>
                <a:off x="3368824" y="1052736"/>
                <a:ext cx="864096" cy="432048"/>
              </a:xfrm>
              <a:prstGeom prst="leftArrow">
                <a:avLst/>
              </a:prstGeom>
              <a:solidFill>
                <a:srgbClr val="CCFFFF"/>
              </a:solidFill>
              <a:ln>
                <a:solidFill>
                  <a:srgbClr val="66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20842107">
                <a:off x="4586618" y="830099"/>
                <a:ext cx="12975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</a:rPr>
                  <a:t>Кислород</a:t>
                </a:r>
                <a:endParaRPr lang="ru-RU" b="1" dirty="0">
                  <a:ln>
                    <a:solidFill>
                      <a:srgbClr val="0070C0"/>
                    </a:solidFill>
                  </a:ln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3350633" y="4092181"/>
              <a:ext cx="3352063" cy="1809008"/>
              <a:chOff x="3338589" y="4383282"/>
              <a:chExt cx="3205493" cy="1417239"/>
            </a:xfrm>
          </p:grpSpPr>
          <p:sp>
            <p:nvSpPr>
              <p:cNvPr id="11" name="Выноска-облако 10"/>
              <p:cNvSpPr/>
              <p:nvPr/>
            </p:nvSpPr>
            <p:spPr>
              <a:xfrm rot="17278903" flipH="1">
                <a:off x="3928887" y="3792984"/>
                <a:ext cx="1417239" cy="2597835"/>
              </a:xfrm>
              <a:prstGeom prst="cloudCallout">
                <a:avLst/>
              </a:prstGeom>
              <a:solidFill>
                <a:srgbClr val="66CCFF"/>
              </a:solidFill>
              <a:ln>
                <a:solidFill>
                  <a:srgbClr val="66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Стрелка влево 11"/>
              <p:cNvSpPr/>
              <p:nvPr/>
            </p:nvSpPr>
            <p:spPr>
              <a:xfrm rot="524074">
                <a:off x="5546396" y="4960027"/>
                <a:ext cx="997686" cy="491916"/>
              </a:xfrm>
              <a:prstGeom prst="leftArrow">
                <a:avLst/>
              </a:prstGeom>
              <a:solidFill>
                <a:srgbClr val="66CCFF"/>
              </a:solidFill>
              <a:ln>
                <a:solidFill>
                  <a:srgbClr val="66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596979">
                <a:off x="3782979" y="4842371"/>
                <a:ext cx="2059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rgbClr val="2E507A"/>
                    </a:solidFill>
                  </a:rPr>
                  <a:t>Углекислый газ</a:t>
                </a:r>
                <a:endParaRPr lang="ru-RU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2E507A"/>
                  </a:solidFill>
                </a:endParaRPr>
              </a:p>
            </p:txBody>
          </p:sp>
        </p:grpSp>
        <p:pic>
          <p:nvPicPr>
            <p:cNvPr id="13" name="Picture 6" descr="https://4.bp.blogspot.com/-z6duUcYlt5w/V3DqLojHxTI/AAAAAAAAAh8/Ohck7EEu_QMIycbx0EGj5xrW8WiWVqYCgCLcB/s1600/bg-bubbl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5089" y="404664"/>
              <a:ext cx="3761350" cy="2584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78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16496" y="358440"/>
            <a:ext cx="8972175" cy="6098822"/>
            <a:chOff x="416496" y="358440"/>
            <a:chExt cx="8972175" cy="6098822"/>
          </a:xfrm>
        </p:grpSpPr>
        <p:pic>
          <p:nvPicPr>
            <p:cNvPr id="2056" name="Picture 8" descr="https://avatars.mds.yandex.net/get-pdb/1381440/6d5708d2-2660-4af0-8426-d698bfcb8e3c/s1200?webp=fals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96" y="404664"/>
              <a:ext cx="4033489" cy="6052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cdn01.ru/files/users/images/c5/e3/c5e38c7d36ee954a98fa2ccd6d9ba09a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3432" y="409909"/>
              <a:ext cx="1456553" cy="1088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s://ege-study.ru/wp-content/uploads/2016/06/%D1%83%D1%81%D1%82%D1%8C%D0%B8%D1%86%D0%B5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56" t="37699" r="27847" b="13004"/>
            <a:stretch/>
          </p:blipFill>
          <p:spPr bwMode="auto">
            <a:xfrm>
              <a:off x="5025008" y="358440"/>
              <a:ext cx="4057140" cy="2494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473280" y="2420888"/>
              <a:ext cx="150203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</a:rPr>
                <a:t>Устьица листа</a:t>
              </a:r>
              <a:endParaRPr lang="ru-RU" sz="1600" dirty="0">
                <a:ln>
                  <a:solidFill>
                    <a:schemeClr val="tx1"/>
                  </a:solidFill>
                </a:ln>
                <a:latin typeface="Liberation Serif" pitchFamily="18" charset="0"/>
              </a:endParaRPr>
            </a:p>
          </p:txBody>
        </p:sp>
        <p:pic>
          <p:nvPicPr>
            <p:cNvPr id="10" name="Рисунок 9" descr="C:\Documents and Settings\Администратор\Рабочий стол\0016-016-Transpiratsija-isparenie-vody-rasteniem.jpg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7" t="26892" r="7409" b="5969"/>
            <a:stretch/>
          </p:blipFill>
          <p:spPr bwMode="auto">
            <a:xfrm>
              <a:off x="4885394" y="3212976"/>
              <a:ext cx="4503277" cy="2654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889104" y="6002417"/>
              <a:ext cx="2952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</a:rPr>
                <a:t>Испарение воды растением</a:t>
              </a:r>
              <a:endParaRPr lang="ru-RU" dirty="0">
                <a:ln>
                  <a:solidFill>
                    <a:schemeClr val="tx1"/>
                  </a:solidFill>
                </a:ln>
                <a:latin typeface="Liberation Serif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77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864947" y="4313941"/>
            <a:ext cx="43204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rPr>
              <a:t>2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rPr>
              <a:t>.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Liberation Serif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6456" y="332656"/>
            <a:ext cx="9386775" cy="6206915"/>
            <a:chOff x="56456" y="332656"/>
            <a:chExt cx="9386775" cy="6206915"/>
          </a:xfrm>
        </p:grpSpPr>
        <p:pic>
          <p:nvPicPr>
            <p:cNvPr id="4099" name="Picture 3" descr="F:\Экоколобок\Фото к Экоколобку\Опыт «Может ли растение дышать\IMG_20190314_13591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176" y="983981"/>
              <a:ext cx="2787774" cy="3717032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2059419" y="332656"/>
              <a:ext cx="578716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 smtClean="0">
                  <a:latin typeface="Liberation Serif" pitchFamily="18" charset="0"/>
                  <a:ea typeface="Calibri"/>
                </a:rPr>
                <a:t>Опыт «Может ли растение дышать?»</a:t>
              </a:r>
              <a:endParaRPr lang="ru-RU" sz="2800" dirty="0">
                <a:latin typeface="Liberation Serif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6456" y="6093295"/>
              <a:ext cx="4032448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0215">
                <a:lnSpc>
                  <a:spcPct val="115000"/>
                </a:lnSpc>
                <a:spcAft>
                  <a:spcPts val="0"/>
                </a:spcAft>
              </a:pPr>
              <a:r>
                <a:rPr lang="ru-RU" sz="2000" b="1" dirty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  <a:cs typeface="Times New Roman"/>
                </a:rPr>
                <a:t>Вывод:</a:t>
              </a:r>
              <a:r>
                <a:rPr lang="ru-RU" sz="2000" dirty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  <a:cs typeface="Times New Roman"/>
                </a:rPr>
                <a:t> </a:t>
              </a:r>
              <a:r>
                <a:rPr lang="ru-RU" dirty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  <a:cs typeface="Times New Roman"/>
                </a:rPr>
                <a:t>растение </a:t>
              </a:r>
              <a:r>
                <a:rPr lang="ru-RU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  <a:cs typeface="Times New Roman"/>
                </a:rPr>
                <a:t>может дышать.</a:t>
              </a:r>
              <a:endParaRPr lang="ru-RU" sz="1400" dirty="0">
                <a:ln>
                  <a:solidFill>
                    <a:schemeClr val="tx1"/>
                  </a:solidFill>
                </a:ln>
                <a:effectLst/>
                <a:latin typeface="Liberation Serif" pitchFamily="18" charset="0"/>
                <a:ea typeface="Calibri"/>
                <a:cs typeface="Times New Roman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418895" y="4729612"/>
              <a:ext cx="302433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16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  <a:cs typeface="Times New Roman"/>
                </a:rPr>
                <a:t>2. На второй день увидели, </a:t>
              </a:r>
            </a:p>
            <a:p>
              <a:pPr algn="ctr">
                <a:spcAft>
                  <a:spcPts val="0"/>
                </a:spcAft>
              </a:pPr>
              <a:r>
                <a:rPr lang="ru-RU" sz="16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  <a:cs typeface="Times New Roman"/>
                </a:rPr>
                <a:t>что стенки </a:t>
              </a:r>
              <a:r>
                <a:rPr lang="ru-RU" sz="1600" dirty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  <a:cs typeface="Times New Roman"/>
                </a:rPr>
                <a:t>банки </a:t>
              </a:r>
              <a:endParaRPr lang="ru-RU" sz="1600" dirty="0" smtClean="0">
                <a:ln>
                  <a:solidFill>
                    <a:schemeClr val="tx1"/>
                  </a:solidFill>
                </a:ln>
                <a:latin typeface="Liberation Serif" pitchFamily="18" charset="0"/>
                <a:ea typeface="Calibri"/>
                <a:cs typeface="Times New Roman"/>
              </a:endParaRPr>
            </a:p>
            <a:p>
              <a:pPr algn="ctr">
                <a:spcAft>
                  <a:spcPts val="0"/>
                </a:spcAft>
              </a:pPr>
              <a:r>
                <a:rPr lang="ru-RU" sz="16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  <a:cs typeface="Times New Roman"/>
                </a:rPr>
                <a:t>покрылись каплями </a:t>
              </a:r>
              <a:r>
                <a:rPr lang="ru-RU" sz="1600" dirty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  <a:cs typeface="Times New Roman"/>
                </a:rPr>
                <a:t>воды.</a:t>
              </a:r>
              <a:endParaRPr lang="ru-RU" sz="1200" dirty="0">
                <a:ln>
                  <a:solidFill>
                    <a:schemeClr val="tx1"/>
                  </a:solidFill>
                </a:ln>
                <a:effectLst/>
                <a:latin typeface="Liberation Serif" pitchFamily="18" charset="0"/>
                <a:ea typeface="Calibri"/>
                <a:cs typeface="Times New Roman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760467" y="4797152"/>
              <a:ext cx="2975495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</a:rPr>
                <a:t>1. Два листочка традесканции </a:t>
              </a:r>
            </a:p>
            <a:p>
              <a:pPr algn="ctr"/>
              <a:r>
                <a:rPr lang="ru-RU" sz="16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</a:rPr>
                <a:t>положили в стеклянную банку, </a:t>
              </a:r>
            </a:p>
            <a:p>
              <a:pPr algn="ctr"/>
              <a:r>
                <a:rPr lang="ru-RU" sz="16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</a:rPr>
                <a:t>плотно закрыли крышкой</a:t>
              </a:r>
            </a:p>
            <a:p>
              <a:pPr algn="ctr"/>
              <a:r>
                <a:rPr lang="ru-RU" sz="1600" dirty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</a:rPr>
                <a:t>и</a:t>
              </a:r>
              <a:r>
                <a:rPr lang="ru-RU" sz="16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Calibri"/>
                </a:rPr>
                <a:t> поставили на окно.</a:t>
              </a:r>
              <a:endParaRPr lang="ru-RU" sz="1600" dirty="0">
                <a:ln>
                  <a:solidFill>
                    <a:schemeClr val="tx1"/>
                  </a:solidFill>
                </a:ln>
                <a:latin typeface="Liberation Serif" pitchFamily="18" charset="0"/>
              </a:endParaRPr>
            </a:p>
          </p:txBody>
        </p:sp>
        <p:pic>
          <p:nvPicPr>
            <p:cNvPr id="2050" name="Picture 2" descr="F:\Экоколобок\Фото к Экоколобку\25.03.2019г\IMG_20190325_101427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6" r="8985"/>
            <a:stretch/>
          </p:blipFill>
          <p:spPr bwMode="auto">
            <a:xfrm>
              <a:off x="423063" y="983982"/>
              <a:ext cx="2777363" cy="372998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F:\Экоколобок\Фото к Экоколобку\25.03.2019г\IMG_20190325_10143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9" r="12342"/>
            <a:stretch/>
          </p:blipFill>
          <p:spPr bwMode="auto">
            <a:xfrm>
              <a:off x="3300748" y="983981"/>
              <a:ext cx="2759819" cy="37170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985336" y="4343436"/>
            <a:ext cx="43204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rPr>
              <a:t>1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rPr>
              <a:t>.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Liberation Serif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5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70992" y="260648"/>
            <a:ext cx="8764016" cy="6328707"/>
            <a:chOff x="570992" y="260648"/>
            <a:chExt cx="8764016" cy="6328707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570992" y="260648"/>
              <a:ext cx="8764016" cy="6328707"/>
              <a:chOff x="107504" y="42866"/>
              <a:chExt cx="8928992" cy="6626494"/>
            </a:xfrm>
          </p:grpSpPr>
          <p:grpSp>
            <p:nvGrpSpPr>
              <p:cNvPr id="33" name="Группа 32"/>
              <p:cNvGrpSpPr/>
              <p:nvPr/>
            </p:nvGrpSpPr>
            <p:grpSpPr>
              <a:xfrm>
                <a:off x="107504" y="42866"/>
                <a:ext cx="8928992" cy="6626494"/>
                <a:chOff x="207166" y="42866"/>
                <a:chExt cx="8829330" cy="6626494"/>
              </a:xfrm>
            </p:grpSpPr>
            <p:grpSp>
              <p:nvGrpSpPr>
                <p:cNvPr id="37" name="Группа 36"/>
                <p:cNvGrpSpPr/>
                <p:nvPr/>
              </p:nvGrpSpPr>
              <p:grpSpPr>
                <a:xfrm>
                  <a:off x="207166" y="42866"/>
                  <a:ext cx="8829330" cy="6626494"/>
                  <a:chOff x="251520" y="-12846"/>
                  <a:chExt cx="8208019" cy="6322166"/>
                </a:xfrm>
              </p:grpSpPr>
              <p:sp>
                <p:nvSpPr>
                  <p:cNvPr id="39" name="Прямоугольник 38"/>
                  <p:cNvSpPr/>
                  <p:nvPr/>
                </p:nvSpPr>
                <p:spPr>
                  <a:xfrm>
                    <a:off x="2060721" y="4293096"/>
                    <a:ext cx="5022558" cy="2016224"/>
                  </a:xfrm>
                  <a:prstGeom prst="rect">
                    <a:avLst/>
                  </a:prstGeom>
                  <a:solidFill>
                    <a:srgbClr val="624120"/>
                  </a:solidFill>
                  <a:ln w="25400" cap="flat" cmpd="sng" algn="ctr">
                    <a:solidFill>
                      <a:srgbClr val="CF9F6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40" name="Picture 3" descr="F:\Экоколобок\Belki-bir-gun-kiymeti-bilinir...-Turkiye-koklu-bir-agac-olacaksa-o-agaci-dikenin...-Koklerinde-sehit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377" r="18913"/>
                  <a:stretch/>
                </p:blipFill>
                <p:spPr bwMode="auto">
                  <a:xfrm>
                    <a:off x="2760462" y="812583"/>
                    <a:ext cx="3335044" cy="508788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1" name="Овал 40"/>
                  <p:cNvSpPr/>
                  <p:nvPr/>
                </p:nvSpPr>
                <p:spPr>
                  <a:xfrm>
                    <a:off x="4283968" y="5373216"/>
                    <a:ext cx="144016" cy="144016"/>
                  </a:xfrm>
                  <a:prstGeom prst="ellipse">
                    <a:avLst/>
                  </a:prstGeom>
                  <a:solidFill>
                    <a:srgbClr val="66CCFF"/>
                  </a:solidFill>
                  <a:ln w="25400" cap="flat" cmpd="sng" algn="ctr">
                    <a:solidFill>
                      <a:srgbClr val="66CCF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Овал 41"/>
                  <p:cNvSpPr/>
                  <p:nvPr/>
                </p:nvSpPr>
                <p:spPr>
                  <a:xfrm>
                    <a:off x="4716016" y="5517232"/>
                    <a:ext cx="144016" cy="144016"/>
                  </a:xfrm>
                  <a:prstGeom prst="ellipse">
                    <a:avLst/>
                  </a:prstGeom>
                  <a:solidFill>
                    <a:srgbClr val="66CCFF"/>
                  </a:solidFill>
                  <a:ln w="25400" cap="flat" cmpd="sng" algn="ctr">
                    <a:solidFill>
                      <a:srgbClr val="66CCF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Овал 42"/>
                  <p:cNvSpPr/>
                  <p:nvPr/>
                </p:nvSpPr>
                <p:spPr>
                  <a:xfrm>
                    <a:off x="3779912" y="5130903"/>
                    <a:ext cx="144016" cy="144016"/>
                  </a:xfrm>
                  <a:prstGeom prst="ellipse">
                    <a:avLst/>
                  </a:prstGeom>
                  <a:solidFill>
                    <a:srgbClr val="66CCFF"/>
                  </a:solidFill>
                  <a:ln w="25400" cap="flat" cmpd="sng" algn="ctr">
                    <a:solidFill>
                      <a:srgbClr val="66CCF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Овал 43"/>
                  <p:cNvSpPr/>
                  <p:nvPr/>
                </p:nvSpPr>
                <p:spPr>
                  <a:xfrm>
                    <a:off x="4455192" y="4869160"/>
                    <a:ext cx="144016" cy="144016"/>
                  </a:xfrm>
                  <a:prstGeom prst="ellipse">
                    <a:avLst/>
                  </a:prstGeom>
                  <a:solidFill>
                    <a:srgbClr val="66CCFF"/>
                  </a:solidFill>
                  <a:ln w="25400" cap="flat" cmpd="sng" algn="ctr">
                    <a:solidFill>
                      <a:srgbClr val="66CCF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Овал 44"/>
                  <p:cNvSpPr/>
                  <p:nvPr/>
                </p:nvSpPr>
                <p:spPr>
                  <a:xfrm>
                    <a:off x="5038053" y="5229200"/>
                    <a:ext cx="144016" cy="144016"/>
                  </a:xfrm>
                  <a:prstGeom prst="ellipse">
                    <a:avLst/>
                  </a:prstGeom>
                  <a:solidFill>
                    <a:srgbClr val="66CCFF"/>
                  </a:solidFill>
                  <a:ln w="25400" cap="flat" cmpd="sng" algn="ctr">
                    <a:solidFill>
                      <a:srgbClr val="66CCF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Овал 45"/>
                  <p:cNvSpPr/>
                  <p:nvPr/>
                </p:nvSpPr>
                <p:spPr>
                  <a:xfrm>
                    <a:off x="4716016" y="5157192"/>
                    <a:ext cx="45719" cy="45719"/>
                  </a:xfrm>
                  <a:prstGeom prst="ellipse">
                    <a:avLst/>
                  </a:prstGeom>
                  <a:solidFill>
                    <a:srgbClr val="66CCFF"/>
                  </a:solidFill>
                  <a:ln w="25400" cap="flat" cmpd="sng" algn="ctr">
                    <a:solidFill>
                      <a:srgbClr val="66CCF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Овал 46"/>
                  <p:cNvSpPr/>
                  <p:nvPr/>
                </p:nvSpPr>
                <p:spPr>
                  <a:xfrm>
                    <a:off x="5292080" y="4941168"/>
                    <a:ext cx="144016" cy="144016"/>
                  </a:xfrm>
                  <a:prstGeom prst="ellipse">
                    <a:avLst/>
                  </a:prstGeom>
                  <a:solidFill>
                    <a:srgbClr val="66CCFF"/>
                  </a:solidFill>
                  <a:ln w="25400" cap="flat" cmpd="sng" algn="ctr">
                    <a:solidFill>
                      <a:srgbClr val="66CCF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Стрелка вправо 47"/>
                  <p:cNvSpPr/>
                  <p:nvPr/>
                </p:nvSpPr>
                <p:spPr>
                  <a:xfrm rot="16200000">
                    <a:off x="4041225" y="5698812"/>
                    <a:ext cx="600744" cy="360040"/>
                  </a:xfrm>
                  <a:prstGeom prst="rightArrow">
                    <a:avLst/>
                  </a:prstGeom>
                  <a:solidFill>
                    <a:srgbClr val="66CCFF"/>
                  </a:solidFill>
                  <a:ln w="25400" cap="flat" cmpd="sng" algn="ctr">
                    <a:solidFill>
                      <a:srgbClr val="66CCF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Прямоугольник 48"/>
                  <p:cNvSpPr/>
                  <p:nvPr/>
                </p:nvSpPr>
                <p:spPr>
                  <a:xfrm>
                    <a:off x="4311176" y="5861063"/>
                    <a:ext cx="1052912" cy="369332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  <a:scene3d>
                      <a:camera prst="orthographicFront"/>
                      <a:lightRig rig="brightRoom" dir="t"/>
                    </a:scene3d>
                    <a:sp3d contourW="6350" prstMaterial="plastic">
                      <a:bevelT w="20320" h="20320" prst="angle"/>
                      <a:contourClr>
                        <a:schemeClr val="accent1">
                          <a:tint val="100000"/>
                          <a:shade val="100000"/>
                          <a:hueMod val="100000"/>
                          <a:satMod val="100000"/>
                        </a:schemeClr>
                      </a:contourClr>
                    </a:sp3d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800" b="1" i="0" u="none" strike="noStrike" kern="0" cap="all" spc="0" normalizeH="0" baseline="0" noProof="0" dirty="0" smtClean="0">
                        <a:ln>
                          <a:solidFill>
                            <a:srgbClr val="66CCFF"/>
                          </a:solidFill>
                        </a:ln>
                        <a:solidFill>
                          <a:srgbClr val="66CCFF"/>
                        </a:solidFill>
                        <a:effectLst/>
                        <a:uLnTx/>
                        <a:uFillTx/>
                        <a:latin typeface="Liberation Serif" pitchFamily="18" charset="0"/>
                      </a:rPr>
                      <a:t>Вода</a:t>
                    </a:r>
                    <a:endParaRPr kumimoji="0" lang="ru-RU" sz="1800" b="1" i="0" u="none" strike="noStrike" kern="0" cap="all" spc="0" normalizeH="0" baseline="0" noProof="0" dirty="0">
                      <a:ln>
                        <a:solidFill>
                          <a:srgbClr val="66CCFF"/>
                        </a:solidFill>
                      </a:ln>
                      <a:solidFill>
                        <a:srgbClr val="66CCFF"/>
                      </a:solidFill>
                      <a:effectLst/>
                      <a:uLnTx/>
                      <a:uFillTx/>
                      <a:latin typeface="Liberation Serif" pitchFamily="18" charset="0"/>
                    </a:endParaRPr>
                  </a:p>
                </p:txBody>
              </p:sp>
              <p:pic>
                <p:nvPicPr>
                  <p:cNvPr id="50" name="Picture 5" descr="http://imagensemoldes.com.br/wp-content/uploads/2018/06/Imagem-Sol-Sol-Brilhando-4-PNG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1520" y="-12846"/>
                    <a:ext cx="2152345" cy="214570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1" name="Стрелка вправо 50"/>
                  <p:cNvSpPr/>
                  <p:nvPr/>
                </p:nvSpPr>
                <p:spPr>
                  <a:xfrm rot="1559321">
                    <a:off x="2185688" y="1569535"/>
                    <a:ext cx="1077048" cy="397136"/>
                  </a:xfrm>
                  <a:prstGeom prst="rightArrow">
                    <a:avLst/>
                  </a:prstGeom>
                  <a:solidFill>
                    <a:srgbClr val="FFFF00"/>
                  </a:solidFill>
                  <a:ln w="25400" cap="flat" cmpd="sng" algn="ctr">
                    <a:solidFill>
                      <a:srgbClr val="FFC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2" name="Группа 51"/>
                  <p:cNvGrpSpPr/>
                  <p:nvPr/>
                </p:nvGrpSpPr>
                <p:grpSpPr>
                  <a:xfrm>
                    <a:off x="281892" y="2890286"/>
                    <a:ext cx="2665663" cy="1497884"/>
                    <a:chOff x="281892" y="2910612"/>
                    <a:chExt cx="2884297" cy="1477558"/>
                  </a:xfrm>
                </p:grpSpPr>
                <p:sp>
                  <p:nvSpPr>
                    <p:cNvPr id="62" name="Выноска-облако 61"/>
                    <p:cNvSpPr/>
                    <p:nvPr/>
                  </p:nvSpPr>
                  <p:spPr>
                    <a:xfrm rot="14561643">
                      <a:off x="702591" y="2489913"/>
                      <a:ext cx="1477558" cy="2318956"/>
                    </a:xfrm>
                    <a:prstGeom prst="cloudCallout">
                      <a:avLst>
                        <a:gd name="adj1" fmla="val -19185"/>
                        <a:gd name="adj2" fmla="val 55718"/>
                      </a:avLst>
                    </a:prstGeom>
                    <a:solidFill>
                      <a:srgbClr val="00B0F0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Стрелка вправо 62"/>
                    <p:cNvSpPr/>
                    <p:nvPr/>
                  </p:nvSpPr>
                  <p:spPr>
                    <a:xfrm rot="20644105">
                      <a:off x="2326336" y="2994370"/>
                      <a:ext cx="839853" cy="582228"/>
                    </a:xfrm>
                    <a:prstGeom prst="rightArrow">
                      <a:avLst/>
                    </a:prstGeom>
                    <a:solidFill>
                      <a:srgbClr val="00B0F0"/>
                    </a:solidFill>
                    <a:ln w="25400" cap="flat" cmpd="sng" algn="ctr">
                      <a:solidFill>
                        <a:srgbClr val="4F81BD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53" name="Прямоугольник 52"/>
                  <p:cNvSpPr/>
                  <p:nvPr/>
                </p:nvSpPr>
                <p:spPr>
                  <a:xfrm rot="20556743">
                    <a:off x="655739" y="3480114"/>
                    <a:ext cx="1571264" cy="3385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600" b="0" i="0" u="none" strike="noStrike" kern="0" cap="none" spc="0" normalizeH="0" baseline="0" noProof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uLnTx/>
                        <a:uFillTx/>
                        <a:latin typeface="Liberation Serif" pitchFamily="18" charset="0"/>
                      </a:rPr>
                      <a:t>Углекислый газ</a:t>
                    </a:r>
                    <a:endParaRPr kumimoji="0" lang="ru-RU" sz="1600" b="0" i="0" u="none" strike="noStrike" kern="0" cap="none" spc="0" normalizeH="0" baseline="0" noProof="0" dirty="0">
                      <a:ln w="18415" cmpd="sng">
                        <a:solidFill>
                          <a:srgbClr val="FFFFFF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Liberation Serif" pitchFamily="18" charset="0"/>
                    </a:endParaRPr>
                  </a:p>
                </p:txBody>
              </p:sp>
              <p:grpSp>
                <p:nvGrpSpPr>
                  <p:cNvPr id="54" name="Группа 53"/>
                  <p:cNvGrpSpPr/>
                  <p:nvPr/>
                </p:nvGrpSpPr>
                <p:grpSpPr>
                  <a:xfrm rot="9757434">
                    <a:off x="5871977" y="584914"/>
                    <a:ext cx="2587562" cy="1671113"/>
                    <a:chOff x="278073" y="2894890"/>
                    <a:chExt cx="2926541" cy="1477558"/>
                  </a:xfrm>
                </p:grpSpPr>
                <p:sp>
                  <p:nvSpPr>
                    <p:cNvPr id="60" name="Выноска-облако 59"/>
                    <p:cNvSpPr/>
                    <p:nvPr/>
                  </p:nvSpPr>
                  <p:spPr>
                    <a:xfrm rot="14561643">
                      <a:off x="733045" y="2439918"/>
                      <a:ext cx="1477558" cy="2387502"/>
                    </a:xfrm>
                    <a:prstGeom prst="cloudCallout">
                      <a:avLst>
                        <a:gd name="adj1" fmla="val -19185"/>
                        <a:gd name="adj2" fmla="val 55718"/>
                      </a:avLst>
                    </a:prstGeom>
                    <a:solidFill>
                      <a:srgbClr val="9BFFFF"/>
                    </a:solidFill>
                    <a:ln w="25400" cap="flat" cmpd="sng" algn="ctr">
                      <a:solidFill>
                        <a:srgbClr val="66CCFF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1" name="Стрелка вправо 60"/>
                    <p:cNvSpPr/>
                    <p:nvPr/>
                  </p:nvSpPr>
                  <p:spPr>
                    <a:xfrm rot="9899138">
                      <a:off x="2364759" y="3154032"/>
                      <a:ext cx="839855" cy="507380"/>
                    </a:xfrm>
                    <a:prstGeom prst="rightArrow">
                      <a:avLst/>
                    </a:prstGeom>
                    <a:solidFill>
                      <a:srgbClr val="9BFFFF"/>
                    </a:solidFill>
                    <a:ln w="25400" cap="flat" cmpd="sng" algn="ctr">
                      <a:solidFill>
                        <a:srgbClr val="66CCFF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" lastClr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55" name="Прямоугольник 54"/>
                  <p:cNvSpPr/>
                  <p:nvPr/>
                </p:nvSpPr>
                <p:spPr>
                  <a:xfrm rot="19659333">
                    <a:off x="6830770" y="1165285"/>
                    <a:ext cx="1037463" cy="338554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600" b="0" i="0" u="none" strike="noStrike" kern="0" cap="none" spc="0" normalizeH="0" baseline="0" noProof="0" dirty="0" smtClean="0">
                        <a:ln w="18415" cmpd="sng">
                          <a:solidFill>
                            <a:srgbClr val="0070C0"/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uLnTx/>
                        <a:uFillTx/>
                        <a:latin typeface="Liberation Serif" pitchFamily="18" charset="0"/>
                      </a:rPr>
                      <a:t>Кислород</a:t>
                    </a:r>
                    <a:endParaRPr kumimoji="0" lang="ru-RU" sz="1600" b="0" i="0" u="none" strike="noStrike" kern="0" cap="none" spc="0" normalizeH="0" baseline="0" noProof="0" dirty="0">
                      <a:ln w="18415" cmpd="sng">
                        <a:solidFill>
                          <a:srgbClr val="0070C0"/>
                        </a:solidFill>
                        <a:prstDash val="solid"/>
                      </a:ln>
                      <a:solidFill>
                        <a:srgbClr val="0070C0"/>
                      </a:solidFill>
                      <a:effectLst>
                        <a:outerShdw blurRad="63500" dir="3600000" algn="tl" rotWithShape="0">
                          <a:srgbClr val="000000">
                            <a:alpha val="70000"/>
                          </a:srgbClr>
                        </a:outerShdw>
                      </a:effectLst>
                      <a:uLnTx/>
                      <a:uFillTx/>
                      <a:latin typeface="Liberation Serif" pitchFamily="18" charset="0"/>
                    </a:endParaRPr>
                  </a:p>
                </p:txBody>
              </p:sp>
              <p:sp>
                <p:nvSpPr>
                  <p:cNvPr id="56" name="Овал 55"/>
                  <p:cNvSpPr/>
                  <p:nvPr/>
                </p:nvSpPr>
                <p:spPr>
                  <a:xfrm>
                    <a:off x="3851920" y="4741909"/>
                    <a:ext cx="45719" cy="45719"/>
                  </a:xfrm>
                  <a:prstGeom prst="ellipse">
                    <a:avLst/>
                  </a:prstGeom>
                  <a:solidFill>
                    <a:srgbClr val="66CCFF"/>
                  </a:solidFill>
                  <a:ln w="25400" cap="flat" cmpd="sng" algn="ctr">
                    <a:solidFill>
                      <a:srgbClr val="66CCF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Овал 56"/>
                  <p:cNvSpPr/>
                  <p:nvPr/>
                </p:nvSpPr>
                <p:spPr>
                  <a:xfrm>
                    <a:off x="3563888" y="4575033"/>
                    <a:ext cx="144016" cy="144016"/>
                  </a:xfrm>
                  <a:prstGeom prst="ellipse">
                    <a:avLst/>
                  </a:prstGeom>
                  <a:solidFill>
                    <a:srgbClr val="66CCFF"/>
                  </a:solidFill>
                  <a:ln w="25400" cap="flat" cmpd="sng" algn="ctr">
                    <a:solidFill>
                      <a:srgbClr val="66CCF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58" name="Picture 7" descr="http://dgdesign.ru/uploads/posts/2018-04/1523717367_list-vishni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12990">
                    <a:off x="4495748" y="2554098"/>
                    <a:ext cx="1968949" cy="139795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9" name="Прямоугольник 58"/>
                  <p:cNvSpPr/>
                  <p:nvPr/>
                </p:nvSpPr>
                <p:spPr>
                  <a:xfrm rot="20295923">
                    <a:off x="4471111" y="2937404"/>
                    <a:ext cx="1929967" cy="369332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>
                    <a:spAutoFit/>
                    <a:scene3d>
                      <a:camera prst="orthographicFront"/>
                      <a:lightRig rig="flat" dir="t">
                        <a:rot lat="0" lon="0" rev="18900000"/>
                      </a:lightRig>
                    </a:scene3d>
                    <a:sp3d extrusionH="31750" contourW="6350" prstMaterial="powder">
                      <a:bevelT w="19050" h="19050" prst="angle"/>
                      <a:contourClr>
                        <a:schemeClr val="accent3">
                          <a:tint val="100000"/>
                          <a:shade val="100000"/>
                          <a:satMod val="100000"/>
                          <a:hueMod val="100000"/>
                        </a:schemeClr>
                      </a:contourClr>
                    </a:sp3d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800" b="1" i="0" u="none" strike="noStrike" kern="0" cap="none" spc="0" normalizeH="0" baseline="0" noProof="0" dirty="0" smtClean="0">
                        <a:ln/>
                        <a:solidFill>
                          <a:srgbClr val="9BBB59"/>
                        </a:solidFill>
                        <a:effectLst/>
                        <a:uLnTx/>
                        <a:uFillTx/>
                        <a:latin typeface="Liberation Serif" pitchFamily="18" charset="0"/>
                      </a:rPr>
                      <a:t>Хлорофилл</a:t>
                    </a:r>
                    <a:endParaRPr kumimoji="0" lang="ru-RU" sz="1800" b="1" i="0" u="none" strike="noStrike" kern="0" cap="none" spc="0" normalizeH="0" baseline="0" noProof="0" dirty="0">
                      <a:ln/>
                      <a:solidFill>
                        <a:srgbClr val="9BBB59"/>
                      </a:solidFill>
                      <a:effectLst/>
                      <a:uLnTx/>
                      <a:uFillTx/>
                      <a:latin typeface="Liberation Serif" pitchFamily="18" charset="0"/>
                    </a:endParaRPr>
                  </a:p>
                </p:txBody>
              </p:sp>
            </p:grpSp>
            <p:pic>
              <p:nvPicPr>
                <p:cNvPr id="38" name="Рисунок 37" descr="C:\Users\татьяна\Desktop\фотосинтез\chloroplasti.jpg"/>
                <p:cNvPicPr/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20493816">
                  <a:off x="5570775" y="3437821"/>
                  <a:ext cx="741398" cy="495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4" name="Группа 33"/>
              <p:cNvGrpSpPr/>
              <p:nvPr/>
            </p:nvGrpSpPr>
            <p:grpSpPr>
              <a:xfrm>
                <a:off x="1838292" y="1257759"/>
                <a:ext cx="2074464" cy="565781"/>
                <a:chOff x="1838292" y="1257759"/>
                <a:chExt cx="2074464" cy="565781"/>
              </a:xfrm>
            </p:grpSpPr>
            <p:sp>
              <p:nvSpPr>
                <p:cNvPr id="35" name="Стрелка вправо 34"/>
                <p:cNvSpPr/>
                <p:nvPr/>
              </p:nvSpPr>
              <p:spPr>
                <a:xfrm rot="1559321">
                  <a:off x="2526661" y="1257759"/>
                  <a:ext cx="1158576" cy="412838"/>
                </a:xfrm>
                <a:prstGeom prst="rightArrow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FFC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 rot="1589966">
                  <a:off x="1838292" y="1436830"/>
                  <a:ext cx="2074464" cy="38671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glow" dir="tl">
                      <a:rot lat="0" lon="0" rev="5400000"/>
                    </a:lightRig>
                  </a:scene3d>
                  <a:sp3d contourW="12700">
                    <a:bevelT w="25400" h="25400"/>
                    <a:contourClr>
                      <a:schemeClr val="accent6">
                        <a:shade val="73000"/>
                      </a:schemeClr>
                    </a:contourClr>
                  </a:sp3d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0" normalizeH="0" baseline="0" noProof="0" dirty="0" smtClean="0">
                      <a:ln w="11430">
                        <a:solidFill>
                          <a:srgbClr val="CC3300"/>
                        </a:solidFill>
                      </a:ln>
                      <a:solidFill>
                        <a:srgbClr val="CC3300"/>
                      </a:solidFill>
                      <a:uLnTx/>
                      <a:uFillTx/>
                      <a:latin typeface="Liberation Serif" pitchFamily="18" charset="0"/>
                    </a:rPr>
                    <a:t>Солнечная энергия</a:t>
                  </a:r>
                </a:p>
              </p:txBody>
            </p:sp>
          </p:grpSp>
        </p:grpSp>
        <p:sp>
          <p:nvSpPr>
            <p:cNvPr id="64" name="TextBox 63"/>
            <p:cNvSpPr txBox="1"/>
            <p:nvPr/>
          </p:nvSpPr>
          <p:spPr>
            <a:xfrm>
              <a:off x="2828764" y="332656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</a:rPr>
                <a:t>Схема фотосинтеза</a:t>
              </a:r>
              <a:endParaRPr lang="ru-RU" sz="3200" dirty="0">
                <a:ln>
                  <a:solidFill>
                    <a:schemeClr val="tx1"/>
                  </a:solidFill>
                </a:ln>
                <a:latin typeface="Liberation Serif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8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95619" y="260648"/>
            <a:ext cx="9089455" cy="6304766"/>
            <a:chOff x="395619" y="260648"/>
            <a:chExt cx="9089455" cy="6304766"/>
          </a:xfrm>
        </p:grpSpPr>
        <p:sp>
          <p:nvSpPr>
            <p:cNvPr id="2" name="TextBox 1"/>
            <p:cNvSpPr txBox="1"/>
            <p:nvPr/>
          </p:nvSpPr>
          <p:spPr>
            <a:xfrm>
              <a:off x="2288704" y="260648"/>
              <a:ext cx="5328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chemeClr val="tx1"/>
                    </a:solidFill>
                  </a:ln>
                  <a:latin typeface="Liberation Serif" pitchFamily="18" charset="0"/>
                </a:rPr>
                <a:t>Опыт «Фотосинтез в действии»</a:t>
              </a:r>
            </a:p>
          </p:txBody>
        </p:sp>
        <p:pic>
          <p:nvPicPr>
            <p:cNvPr id="7170" name="Picture 2" descr="F:\Экоколобок\Фото к Экоколобку\Опыт «Фотосинтез в действии»\IMG_20190314_094907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6" b="7803"/>
            <a:stretch/>
          </p:blipFill>
          <p:spPr bwMode="auto">
            <a:xfrm>
              <a:off x="554278" y="1112933"/>
              <a:ext cx="2610086" cy="3542537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F:\Экоколобок\Фото к Экоколобку\Опыт «Фотосинтез в действии»\IMG_20190314_0949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957" y="1436098"/>
              <a:ext cx="2610086" cy="3542537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F:\Экоколобок\Фото к Экоколобку\Опыт «Фотосинтез в действии»\IMG_20190314_13585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1439" y="1698320"/>
              <a:ext cx="2599372" cy="3541925"/>
            </a:xfrm>
            <a:prstGeom prst="rect">
              <a:avLst/>
            </a:prstGeom>
            <a:noFill/>
            <a:ln w="38100">
              <a:solidFill>
                <a:srgbClr val="0099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395619" y="4655470"/>
              <a:ext cx="2927404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1. Взяли лист комнатного растения,</a:t>
              </a:r>
            </a:p>
            <a:p>
              <a:pPr algn="ctr"/>
              <a:r>
                <a:rPr lang="ru-RU" sz="14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опустили его в банку, </a:t>
              </a:r>
            </a:p>
            <a:p>
              <a:pPr algn="ctr"/>
              <a:r>
                <a:rPr lang="ru-RU" sz="14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и, для надежности прижали </a:t>
              </a:r>
            </a:p>
            <a:p>
              <a:pPr algn="ctr"/>
              <a:r>
                <a:rPr lang="ru-RU" sz="14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его камнем </a:t>
              </a:r>
              <a:endParaRPr lang="ru-RU" sz="1400" dirty="0">
                <a:ln>
                  <a:solidFill>
                    <a:schemeClr val="tx1"/>
                  </a:solidFill>
                </a:ln>
                <a:latin typeface="Liberation Serif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944888" y="4978635"/>
              <a:ext cx="21602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2. Налили в банку воды </a:t>
              </a:r>
            </a:p>
            <a:p>
              <a:pPr algn="ctr"/>
              <a:r>
                <a:rPr lang="ru-RU" sz="14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и поставили её на окно</a:t>
              </a:r>
              <a:endParaRPr lang="ru-RU" sz="1400" dirty="0">
                <a:ln>
                  <a:solidFill>
                    <a:schemeClr val="tx1"/>
                  </a:solidFill>
                </a:ln>
                <a:latin typeface="Liberation Serif" pitchFamily="18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537175" y="5301208"/>
              <a:ext cx="294789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3. Через </a:t>
              </a:r>
              <a:r>
                <a:rPr lang="ru-RU" sz="1400" dirty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некоторое </a:t>
              </a:r>
              <a:r>
                <a:rPr lang="ru-RU" sz="14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время мы увидели, что </a:t>
              </a:r>
              <a:r>
                <a:rPr lang="ru-RU" sz="1400" dirty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в воде появились пузырьки воздуха.</a:t>
              </a:r>
              <a:endParaRPr lang="ru-RU" sz="1400" dirty="0">
                <a:ln>
                  <a:solidFill>
                    <a:schemeClr val="tx1"/>
                  </a:solidFill>
                </a:ln>
                <a:latin typeface="Liberation Serif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16496" y="6165304"/>
              <a:ext cx="39324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Вывод: </a:t>
              </a:r>
              <a:r>
                <a:rPr lang="ru-RU" dirty="0" smtClean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растения </a:t>
              </a:r>
              <a:r>
                <a:rPr lang="ru-RU" dirty="0">
                  <a:ln>
                    <a:solidFill>
                      <a:schemeClr val="tx1"/>
                    </a:solidFill>
                  </a:ln>
                  <a:latin typeface="Liberation Serif" pitchFamily="18" charset="0"/>
                  <a:ea typeface="Times New Roman"/>
                </a:rPr>
                <a:t>выделяют кислород</a:t>
              </a:r>
              <a:endParaRPr lang="ru-RU" dirty="0">
                <a:ln>
                  <a:solidFill>
                    <a:schemeClr val="tx1"/>
                  </a:solidFill>
                </a:ln>
                <a:latin typeface="Liberation Serif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32316" y="4286138"/>
              <a:ext cx="4320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1.</a:t>
              </a:r>
              <a:endPara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01168" y="4609303"/>
              <a:ext cx="4320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2</a:t>
              </a:r>
              <a:r>
                <a:rPr lang="ru-RU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.</a:t>
              </a:r>
              <a:endPara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78763" y="4870913"/>
              <a:ext cx="4320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3</a:t>
              </a:r>
              <a:r>
                <a:rPr lang="ru-RU" dirty="0" smtClean="0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  <a:latin typeface="Liberation Serif" pitchFamily="18" charset="0"/>
                </a:rPr>
                <a:t>.</a:t>
              </a:r>
              <a:endPara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Liberation Serif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4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520</Words>
  <Application>Microsoft Office PowerPoint</Application>
  <PresentationFormat>Лист A4 (210x297 мм)</PresentationFormat>
  <Paragraphs>113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Света</dc:creator>
  <cp:lastModifiedBy>Света</cp:lastModifiedBy>
  <cp:revision>93</cp:revision>
  <dcterms:created xsi:type="dcterms:W3CDTF">2019-03-16T08:13:03Z</dcterms:created>
  <dcterms:modified xsi:type="dcterms:W3CDTF">2019-03-29T16:39:12Z</dcterms:modified>
</cp:coreProperties>
</file>